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1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4" r:id="rId22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9600"/>
    <a:srgbClr val="777777"/>
    <a:srgbClr val="FFA52D"/>
    <a:srgbClr val="FF9504"/>
    <a:srgbClr val="FF9C19"/>
    <a:srgbClr val="D7AF7E"/>
    <a:srgbClr val="FFA329"/>
    <a:srgbClr val="FF9E1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1" autoAdjust="0"/>
    <p:restoredTop sz="94424" autoAdjust="0"/>
  </p:normalViewPr>
  <p:slideViewPr>
    <p:cSldViewPr>
      <p:cViewPr varScale="1">
        <p:scale>
          <a:sx n="73" d="100"/>
          <a:sy n="73" d="100"/>
        </p:scale>
        <p:origin x="-90" y="-40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2998A-2BC8-4F66-BDDD-EC2E5603C070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B7995-5857-4248-AB67-D5F56B47E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65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圆角矩形 9"/>
          <p:cNvSpPr/>
          <p:nvPr userDrawn="1"/>
        </p:nvSpPr>
        <p:spPr>
          <a:xfrm flipH="1">
            <a:off x="608447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963" y="211271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图形图像设计</a:t>
            </a:r>
            <a:endParaRPr lang="zh-CN" altLang="en-US" sz="8000" dirty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38159" y="1365558"/>
            <a:ext cx="3960440" cy="46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kern="1200" dirty="0" err="1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Coreldraw</a:t>
            </a:r>
            <a:r>
              <a:rPr lang="en-US" altLang="zh-CN" sz="4000" b="1" kern="1200" dirty="0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 X7</a:t>
            </a:r>
            <a:endParaRPr lang="zh-CN" altLang="zh-CN" sz="4000" b="1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8" name="泪滴形 17"/>
          <p:cNvSpPr/>
          <p:nvPr userDrawn="1"/>
        </p:nvSpPr>
        <p:spPr>
          <a:xfrm>
            <a:off x="6798350" y="0"/>
            <a:ext cx="5400000" cy="5400000"/>
          </a:xfrm>
          <a:prstGeom prst="teardrop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角星 22"/>
          <p:cNvSpPr/>
          <p:nvPr userDrawn="1"/>
        </p:nvSpPr>
        <p:spPr>
          <a:xfrm>
            <a:off x="-155536" y="1577667"/>
            <a:ext cx="1276173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9"/>
          <p:cNvSpPr/>
          <p:nvPr userDrawn="1"/>
        </p:nvSpPr>
        <p:spPr>
          <a:xfrm>
            <a:off x="408240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4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33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7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6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7" grpId="0"/>
      <p:bldP spid="23" grpId="0" animBg="1"/>
      <p:bldP spid="23" grpId="1" animBg="1"/>
      <p:bldP spid="23" grpId="2" animBg="1"/>
      <p:bldP spid="23" grpId="3" animBg="1"/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479715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481953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8" y="590011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92197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35563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535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 descr="F:\360云盘\02-个人资料\！PPT图片及版面资源\05-PPT精选插图\04-图标\1255659509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175" y="621008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"/>
          <p:cNvSpPr txBox="1"/>
          <p:nvPr userDrawn="1"/>
        </p:nvSpPr>
        <p:spPr>
          <a:xfrm>
            <a:off x="1994719" y="3429000"/>
            <a:ext cx="8208912" cy="110799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6600" b="1" dirty="0" smtClean="0">
                <a:solidFill>
                  <a:srgbClr val="FF9600"/>
                </a:solidFill>
                <a:effectLst/>
                <a:latin typeface="微软雅黑" pitchFamily="34" charset="-122"/>
                <a:ea typeface="微软雅黑" pitchFamily="34" charset="-122"/>
              </a:rPr>
              <a:t>感谢收看 请多指点</a:t>
            </a:r>
            <a:endParaRPr lang="zh-CN" altLang="en-US" sz="6600" b="1" dirty="0">
              <a:solidFill>
                <a:srgbClr val="FF96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4360" y="630888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www.1ppt.com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35" grpId="0"/>
      <p:bldP spid="1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"/>
          <p:cNvSpPr/>
          <p:nvPr userDrawn="1"/>
        </p:nvSpPr>
        <p:spPr>
          <a:xfrm>
            <a:off x="-11722" y="1412524"/>
            <a:ext cx="2988996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4964" y="2972632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4964" y="3980744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22" y="3732396"/>
            <a:ext cx="297668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1" y="2188757"/>
            <a:ext cx="297668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24" y="2878159"/>
            <a:ext cx="297668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4964" y="2468576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4964" y="3476688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7640" y="3648244"/>
            <a:ext cx="6336000" cy="36000"/>
          </a:xfrm>
          <a:prstGeom prst="rect">
            <a:avLst/>
          </a:prstGeom>
          <a:gradFill>
            <a:gsLst>
              <a:gs pos="49628">
                <a:srgbClr val="FF9504"/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92696"/>
            <a:ext cx="12198350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98575" y="692696"/>
            <a:ext cx="936104" cy="72008"/>
          </a:xfrm>
          <a:prstGeom prst="rect">
            <a:avLst/>
          </a:prstGeom>
          <a:solidFill>
            <a:srgbClr val="FF96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72728"/>
            <a:ext cx="1219835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 userDrawn="1"/>
        </p:nvSpPr>
        <p:spPr>
          <a:xfrm>
            <a:off x="8115399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布局之美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788618" y="872728"/>
            <a:ext cx="612000" cy="144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4"/>
          <p:cNvSpPr>
            <a:spLocks noChangeAspect="1"/>
          </p:cNvSpPr>
          <p:nvPr userDrawn="1"/>
        </p:nvSpPr>
        <p:spPr bwMode="auto">
          <a:xfrm>
            <a:off x="813034" y="116632"/>
            <a:ext cx="563168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98575" y="207610"/>
            <a:ext cx="792087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  <p:sp>
        <p:nvSpPr>
          <p:cNvPr id="21" name="对角圆角矩形 20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08300" y="15214"/>
            <a:ext cx="14622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模板下载：</a:t>
            </a:r>
            <a:r>
              <a:rPr lang="en-US" altLang="zh-CN" sz="600" dirty="0">
                <a:solidFill>
                  <a:schemeClr val="bg1"/>
                </a:solidFill>
              </a:rPr>
              <a:t>www.1ppt.com/moban/ 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6967" y="571409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93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zh-CN" altLang="en-US" sz="2800" b="1" dirty="0">
                <a:solidFill>
                  <a:srgbClr val="FF9300"/>
                </a:solidFill>
                <a:latin typeface="黑体" pitchFamily="49" charset="-122"/>
                <a:ea typeface="黑体" pitchFamily="49" charset="-122"/>
              </a:rPr>
              <a:t>七</a:t>
            </a:r>
            <a:r>
              <a:rPr lang="zh-CN" altLang="en-US" sz="2800" b="1" dirty="0" smtClean="0">
                <a:solidFill>
                  <a:srgbClr val="FF9300"/>
                </a:solidFill>
                <a:latin typeface="黑体" pitchFamily="49" charset="-122"/>
                <a:ea typeface="黑体" pitchFamily="49" charset="-122"/>
              </a:rPr>
              <a:t>章编辑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位图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551" y="908720"/>
            <a:ext cx="11449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】选择“矩形工具”选择“圆角”，角度为“</a:t>
            </a:r>
            <a:r>
              <a:rPr lang="en-US" altLang="zh-CN" sz="1400" dirty="0"/>
              <a:t>3mm</a:t>
            </a:r>
            <a:r>
              <a:rPr lang="zh-CN" altLang="zh-CN" sz="1400" dirty="0"/>
              <a:t>”，边框为“无”，在页面右侧下方绘制矩形，如图</a:t>
            </a:r>
            <a:r>
              <a:rPr lang="en-US" altLang="zh-CN" sz="1400" dirty="0"/>
              <a:t>7-36</a:t>
            </a:r>
            <a:r>
              <a:rPr lang="zh-CN" altLang="zh-CN" sz="1400" dirty="0"/>
              <a:t>所示，打开“颜色填充”将矩形填充渐变颜色，分别为（</a:t>
            </a:r>
            <a:r>
              <a:rPr lang="en-US" altLang="zh-CN" sz="1400" dirty="0"/>
              <a:t>C:0M:0Y:0K:0</a:t>
            </a:r>
            <a:r>
              <a:rPr lang="zh-CN" altLang="zh-CN" sz="1400" dirty="0"/>
              <a:t>）（</a:t>
            </a:r>
            <a:r>
              <a:rPr lang="en-US" altLang="zh-CN" sz="1400" dirty="0"/>
              <a:t>C:78M:74Y:71K:45</a:t>
            </a:r>
            <a:r>
              <a:rPr lang="zh-CN" altLang="zh-CN" sz="1400" dirty="0"/>
              <a:t>）旋转角度为“</a:t>
            </a:r>
            <a:r>
              <a:rPr lang="en-US" altLang="zh-CN" sz="1400" dirty="0"/>
              <a:t>90</a:t>
            </a:r>
            <a:r>
              <a:rPr lang="zh-CN" altLang="zh-CN" sz="1400" dirty="0"/>
              <a:t>”度，如图</a:t>
            </a:r>
            <a:r>
              <a:rPr lang="en-US" altLang="zh-CN" sz="1400" dirty="0"/>
              <a:t>7-37</a:t>
            </a:r>
            <a:r>
              <a:rPr lang="zh-CN" altLang="zh-CN" sz="1400" dirty="0"/>
              <a:t>所示，效果如图</a:t>
            </a:r>
            <a:r>
              <a:rPr lang="en-US" altLang="zh-CN" sz="1400" dirty="0"/>
              <a:t>7-38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pic>
        <p:nvPicPr>
          <p:cNvPr id="3074" name="图片 465" descr="7-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67" y="1505396"/>
            <a:ext cx="1668463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0"/>
          <p:cNvSpPr txBox="1">
            <a:spLocks noChangeArrowheads="1"/>
          </p:cNvSpPr>
          <p:nvPr/>
        </p:nvSpPr>
        <p:spPr bwMode="auto">
          <a:xfrm>
            <a:off x="482551" y="2805558"/>
            <a:ext cx="1192212" cy="3206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76" name="图片 464" descr="7-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75" y="1522858"/>
            <a:ext cx="1647825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62"/>
          <p:cNvSpPr txBox="1">
            <a:spLocks noChangeArrowheads="1"/>
          </p:cNvSpPr>
          <p:nvPr/>
        </p:nvSpPr>
        <p:spPr bwMode="auto">
          <a:xfrm>
            <a:off x="2806749" y="2822967"/>
            <a:ext cx="1031875" cy="2682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78" name="图片 463" descr="7-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983" y="1504382"/>
            <a:ext cx="2128838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264"/>
          <p:cNvSpPr txBox="1">
            <a:spLocks noChangeArrowheads="1"/>
          </p:cNvSpPr>
          <p:nvPr/>
        </p:nvSpPr>
        <p:spPr bwMode="auto">
          <a:xfrm>
            <a:off x="4787702" y="2910907"/>
            <a:ext cx="1295400" cy="2857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012" y="3091255"/>
            <a:ext cx="113508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】在用“矩形工具”选择“圆角”，角度为“</a:t>
            </a:r>
            <a:r>
              <a:rPr lang="en-US" altLang="zh-CN" sz="1400" dirty="0"/>
              <a:t>3mm</a:t>
            </a:r>
            <a:r>
              <a:rPr lang="zh-CN" altLang="zh-CN" sz="1400" dirty="0"/>
              <a:t>”，边框为“无”，在页面右侧下方绘制矩形，如图</a:t>
            </a:r>
            <a:r>
              <a:rPr lang="en-US" altLang="zh-CN" sz="1400" dirty="0"/>
              <a:t>7-39</a:t>
            </a:r>
            <a:r>
              <a:rPr lang="zh-CN" altLang="zh-CN" sz="1400" dirty="0"/>
              <a:t>所示，打开“颜色填充”将矩形填充渐变颜色，分别为（</a:t>
            </a:r>
            <a:r>
              <a:rPr lang="en-US" altLang="zh-CN" sz="1400" dirty="0"/>
              <a:t>C:0M:0Y:0K:0</a:t>
            </a:r>
            <a:r>
              <a:rPr lang="zh-CN" altLang="zh-CN" sz="1400" dirty="0"/>
              <a:t>）（</a:t>
            </a:r>
            <a:r>
              <a:rPr lang="en-US" altLang="zh-CN" sz="1400" dirty="0"/>
              <a:t>C:78M:74Y:71K:45</a:t>
            </a:r>
            <a:r>
              <a:rPr lang="zh-CN" altLang="zh-CN" sz="1400" dirty="0"/>
              <a:t>）旋转角度为“</a:t>
            </a:r>
            <a:r>
              <a:rPr lang="en-US" altLang="zh-CN" sz="1400" dirty="0"/>
              <a:t>90</a:t>
            </a:r>
            <a:r>
              <a:rPr lang="zh-CN" altLang="zh-CN" sz="1400" dirty="0"/>
              <a:t>”度，如图</a:t>
            </a:r>
            <a:r>
              <a:rPr lang="en-US" altLang="zh-CN" sz="1400" dirty="0"/>
              <a:t>7-40</a:t>
            </a:r>
            <a:r>
              <a:rPr lang="zh-CN" altLang="zh-CN" sz="1400" dirty="0"/>
              <a:t>所示，点击左侧“阴影工具”添加阴影，如图</a:t>
            </a:r>
            <a:r>
              <a:rPr lang="en-US" altLang="zh-CN" sz="1400" dirty="0"/>
              <a:t>7-41</a:t>
            </a:r>
            <a:r>
              <a:rPr lang="zh-CN" altLang="zh-CN" sz="1400" dirty="0"/>
              <a:t>所示，效果如图</a:t>
            </a:r>
            <a:r>
              <a:rPr lang="en-US" altLang="zh-CN" sz="1400" dirty="0"/>
              <a:t>7-42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" name="画布 266"/>
          <p:cNvGrpSpPr>
            <a:grpSpLocks noChangeAspect="1"/>
          </p:cNvGrpSpPr>
          <p:nvPr/>
        </p:nvGrpSpPr>
        <p:grpSpPr bwMode="auto">
          <a:xfrm>
            <a:off x="5955159" y="1431940"/>
            <a:ext cx="5273675" cy="1749425"/>
            <a:chOff x="2361" y="9319"/>
            <a:chExt cx="7200" cy="2389"/>
          </a:xfrm>
        </p:grpSpPr>
        <p:sp>
          <p:nvSpPr>
            <p:cNvPr id="9" name="AutoShape 13"/>
            <p:cNvSpPr>
              <a:spLocks noRot="1" noChangeAspect="1" noChangeArrowheads="1" noTextEdit="1"/>
            </p:cNvSpPr>
            <p:nvPr/>
          </p:nvSpPr>
          <p:spPr bwMode="auto">
            <a:xfrm>
              <a:off x="2361" y="9319"/>
              <a:ext cx="7200" cy="2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文本框 268"/>
            <p:cNvSpPr txBox="1">
              <a:spLocks noChangeArrowheads="1"/>
            </p:cNvSpPr>
            <p:nvPr/>
          </p:nvSpPr>
          <p:spPr bwMode="auto">
            <a:xfrm>
              <a:off x="3697" y="11269"/>
              <a:ext cx="1758" cy="4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7-39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文本框 270"/>
            <p:cNvSpPr txBox="1">
              <a:spLocks noChangeArrowheads="1"/>
            </p:cNvSpPr>
            <p:nvPr/>
          </p:nvSpPr>
          <p:spPr bwMode="auto">
            <a:xfrm>
              <a:off x="6403" y="11165"/>
              <a:ext cx="1847" cy="4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82" name="图片 466" descr="7-3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3" y="9427"/>
              <a:ext cx="2217" cy="1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图片 467" descr="7-3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6" y="9366"/>
              <a:ext cx="2327" cy="1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266700" y="22066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画布 272"/>
          <p:cNvGrpSpPr>
            <a:grpSpLocks noChangeAspect="1"/>
          </p:cNvGrpSpPr>
          <p:nvPr/>
        </p:nvGrpSpPr>
        <p:grpSpPr bwMode="auto">
          <a:xfrm>
            <a:off x="-515649" y="3745872"/>
            <a:ext cx="5273675" cy="2339975"/>
            <a:chOff x="2361" y="1353"/>
            <a:chExt cx="7200" cy="3195"/>
          </a:xfrm>
        </p:grpSpPr>
        <p:sp>
          <p:nvSpPr>
            <p:cNvPr id="15" name="AutoShape 23"/>
            <p:cNvSpPr>
              <a:spLocks noRot="1" noChangeAspect="1" noChangeArrowheads="1" noTextEdit="1"/>
            </p:cNvSpPr>
            <p:nvPr/>
          </p:nvSpPr>
          <p:spPr bwMode="auto">
            <a:xfrm>
              <a:off x="2361" y="1353"/>
              <a:ext cx="7200" cy="3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文本框 274"/>
            <p:cNvSpPr txBox="1">
              <a:spLocks noChangeArrowheads="1"/>
            </p:cNvSpPr>
            <p:nvPr/>
          </p:nvSpPr>
          <p:spPr bwMode="auto">
            <a:xfrm>
              <a:off x="3599" y="3978"/>
              <a:ext cx="1658" cy="5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7" name="文本框 276"/>
            <p:cNvSpPr txBox="1">
              <a:spLocks noChangeArrowheads="1"/>
            </p:cNvSpPr>
            <p:nvPr/>
          </p:nvSpPr>
          <p:spPr bwMode="auto">
            <a:xfrm>
              <a:off x="5953" y="3926"/>
              <a:ext cx="1778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92" name="图片 468" descr="7-4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6" y="1738"/>
              <a:ext cx="3263" cy="2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91" name="图片 469" descr="7-4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" y="1532"/>
              <a:ext cx="687" cy="2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266700" y="27971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2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08720"/>
            <a:ext cx="1152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】选择“椭圆形工具”轮廓设置为“</a:t>
            </a:r>
            <a:r>
              <a:rPr lang="en-US" altLang="zh-CN" sz="1400" dirty="0"/>
              <a:t>5mm</a:t>
            </a:r>
            <a:r>
              <a:rPr lang="zh-CN" altLang="zh-CN" sz="1400" dirty="0"/>
              <a:t>”</a:t>
            </a:r>
            <a:r>
              <a:rPr lang="en-US" altLang="zh-CN" sz="1400" dirty="0"/>
              <a:t>,</a:t>
            </a:r>
            <a:r>
              <a:rPr lang="zh-CN" altLang="zh-CN" sz="1400" dirty="0"/>
              <a:t>在画面中间位置，绘制圆形轮廓图形，颜色填充为灰色，如图</a:t>
            </a:r>
            <a:r>
              <a:rPr lang="en-US" altLang="zh-CN" sz="1400" dirty="0"/>
              <a:t>7-43</a:t>
            </a:r>
            <a:r>
              <a:rPr lang="zh-CN" altLang="zh-CN" sz="1400" dirty="0"/>
              <a:t>所示，选择“多边形工具”把属性栏“点数及边数”调整为“</a:t>
            </a:r>
            <a:r>
              <a:rPr lang="en-US" altLang="zh-CN" sz="1400" dirty="0"/>
              <a:t>3</a:t>
            </a:r>
            <a:r>
              <a:rPr lang="zh-CN" altLang="zh-CN" sz="1400" dirty="0"/>
              <a:t>”边框为黑色，宽度为“</a:t>
            </a:r>
            <a:r>
              <a:rPr lang="en-US" altLang="zh-CN" sz="1400" dirty="0"/>
              <a:t>0.25mm</a:t>
            </a:r>
            <a:r>
              <a:rPr lang="zh-CN" altLang="zh-CN" sz="1400" dirty="0"/>
              <a:t>”绘制三角形轮廓图形，选装角度</a:t>
            </a:r>
            <a:r>
              <a:rPr lang="en-US" altLang="zh-CN" sz="1400" dirty="0"/>
              <a:t>90</a:t>
            </a:r>
            <a:r>
              <a:rPr lang="zh-CN" altLang="zh-CN" sz="1400" dirty="0"/>
              <a:t>度，颜色填充为灰色，如图</a:t>
            </a:r>
            <a:r>
              <a:rPr lang="en-US" altLang="zh-CN" sz="1400" dirty="0"/>
              <a:t>7-44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画布 278"/>
          <p:cNvGrpSpPr>
            <a:grpSpLocks noChangeAspect="1"/>
          </p:cNvGrpSpPr>
          <p:nvPr/>
        </p:nvGrpSpPr>
        <p:grpSpPr bwMode="auto">
          <a:xfrm>
            <a:off x="-56611" y="1357362"/>
            <a:ext cx="5273675" cy="2085975"/>
            <a:chOff x="2361" y="7142"/>
            <a:chExt cx="7200" cy="2848"/>
          </a:xfrm>
        </p:grpSpPr>
        <p:sp>
          <p:nvSpPr>
            <p:cNvPr id="5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7142"/>
              <a:ext cx="7200" cy="2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280"/>
            <p:cNvSpPr txBox="1">
              <a:spLocks noChangeArrowheads="1"/>
            </p:cNvSpPr>
            <p:nvPr/>
          </p:nvSpPr>
          <p:spPr bwMode="auto">
            <a:xfrm>
              <a:off x="3697" y="9600"/>
              <a:ext cx="1888" cy="3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" name="文本框 282"/>
            <p:cNvSpPr txBox="1">
              <a:spLocks noChangeArrowheads="1"/>
            </p:cNvSpPr>
            <p:nvPr/>
          </p:nvSpPr>
          <p:spPr bwMode="auto">
            <a:xfrm>
              <a:off x="6553" y="9600"/>
              <a:ext cx="1627" cy="3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099" name="图片 470" descr="7-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4" y="7469"/>
              <a:ext cx="2199" cy="2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图片 471" descr="7-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6" y="7452"/>
              <a:ext cx="1975" cy="2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25431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535" y="3404941"/>
            <a:ext cx="1152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】选择“文本工具”在页面下方输入美术文本，字体为“黑体”如图</a:t>
            </a:r>
            <a:r>
              <a:rPr lang="en-US" altLang="zh-CN" sz="1400" dirty="0"/>
              <a:t>7-45</a:t>
            </a:r>
            <a:r>
              <a:rPr lang="zh-CN" altLang="zh-CN" sz="1400" dirty="0"/>
              <a:t>，将颜色填充为白色，调整大小，放置合适位置，完成最终效果如图</a:t>
            </a:r>
            <a:r>
              <a:rPr lang="en-US" altLang="zh-CN" sz="1400" dirty="0"/>
              <a:t>7-46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" name="画布 286"/>
          <p:cNvGrpSpPr>
            <a:grpSpLocks noChangeAspect="1"/>
          </p:cNvGrpSpPr>
          <p:nvPr/>
        </p:nvGrpSpPr>
        <p:grpSpPr bwMode="auto">
          <a:xfrm>
            <a:off x="99401" y="4077072"/>
            <a:ext cx="5273675" cy="2143125"/>
            <a:chOff x="1800" y="1469"/>
            <a:chExt cx="8306" cy="3374"/>
          </a:xfrm>
        </p:grpSpPr>
        <p:sp>
          <p:nvSpPr>
            <p:cNvPr id="12" name="AutoShape 16"/>
            <p:cNvSpPr>
              <a:spLocks noRot="1" noChangeAspect="1" noChangeArrowheads="1" noTextEdit="1"/>
            </p:cNvSpPr>
            <p:nvPr/>
          </p:nvSpPr>
          <p:spPr bwMode="auto">
            <a:xfrm>
              <a:off x="1800" y="1469"/>
              <a:ext cx="8306" cy="3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文本框 288"/>
            <p:cNvSpPr txBox="1">
              <a:spLocks noChangeArrowheads="1"/>
            </p:cNvSpPr>
            <p:nvPr/>
          </p:nvSpPr>
          <p:spPr bwMode="auto">
            <a:xfrm>
              <a:off x="3269" y="4278"/>
              <a:ext cx="1853" cy="5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4" name="文本框 290"/>
            <p:cNvSpPr txBox="1">
              <a:spLocks noChangeArrowheads="1"/>
            </p:cNvSpPr>
            <p:nvPr/>
          </p:nvSpPr>
          <p:spPr bwMode="auto">
            <a:xfrm>
              <a:off x="6988" y="4289"/>
              <a:ext cx="2165" cy="5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109" name="图片 472" descr="7-4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" y="1632"/>
              <a:ext cx="3891" cy="2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8" name="图片 473" descr="7-4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" y="1712"/>
              <a:ext cx="3404" cy="25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0" y="26003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0420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r>
              <a:rPr lang="zh-CN" altLang="zh-CN" dirty="0"/>
              <a:t> 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4155559" y="2708921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  绘制国画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七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b="1" dirty="0" smtClean="0"/>
              <a:t>编辑位图</a:t>
            </a:r>
            <a:endParaRPr lang="en-US" altLang="zh-CN" sz="2400" b="1" dirty="0" smtClean="0"/>
          </a:p>
        </p:txBody>
      </p:sp>
      <p:sp>
        <p:nvSpPr>
          <p:cNvPr id="12" name="矩形 11"/>
          <p:cNvSpPr/>
          <p:nvPr/>
        </p:nvSpPr>
        <p:spPr>
          <a:xfrm>
            <a:off x="5235473" y="441167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33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79495" y="285021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79412" y="254243"/>
            <a:ext cx="17996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绘制国画</a:t>
            </a:r>
            <a:endParaRPr lang="zh-CN" altLang="en-US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r>
              <a:rPr lang="zh-CN" altLang="zh-CN" dirty="0"/>
              <a:t>关于“国画”的制作，可以进行如下分析：</a:t>
            </a:r>
          </a:p>
          <a:p>
            <a:r>
              <a:rPr lang="zh-CN" altLang="zh-CN" dirty="0"/>
              <a:t>在“国画”的制作过程中，我们可以运用“调和工具”来丰富设计效果。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0293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对角圆角矩形 10"/>
          <p:cNvSpPr/>
          <p:nvPr/>
        </p:nvSpPr>
        <p:spPr>
          <a:xfrm>
            <a:off x="8939713" y="277183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5" name="矩形 4"/>
          <p:cNvSpPr/>
          <p:nvPr/>
        </p:nvSpPr>
        <p:spPr>
          <a:xfrm>
            <a:off x="9005428" y="368458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绘制国画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239" y="800056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/>
              <a:t>二</a:t>
            </a:r>
            <a:r>
              <a:rPr lang="zh-CN" altLang="en-US" dirty="0" smtClean="0"/>
              <a:t>、知识储备</a:t>
            </a:r>
            <a:endParaRPr lang="zh-CN" altLang="zh-CN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-59781" y="252399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-59781" y="254146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6530" y="1169388"/>
            <a:ext cx="8593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属性栏如图</a:t>
            </a:r>
            <a:r>
              <a:rPr lang="en-US" altLang="zh-CN" sz="1400" dirty="0"/>
              <a:t>7-48</a:t>
            </a:r>
            <a:r>
              <a:rPr lang="zh-CN" altLang="zh-CN" sz="1400" dirty="0"/>
              <a:t>所示</a:t>
            </a:r>
            <a:endParaRPr lang="zh-CN" altLang="en-US" sz="1400" dirty="0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画布 302"/>
          <p:cNvGrpSpPr>
            <a:grpSpLocks noChangeAspect="1"/>
          </p:cNvGrpSpPr>
          <p:nvPr/>
        </p:nvGrpSpPr>
        <p:grpSpPr bwMode="auto">
          <a:xfrm>
            <a:off x="1110152" y="1477165"/>
            <a:ext cx="5273675" cy="581025"/>
            <a:chOff x="2361" y="374"/>
            <a:chExt cx="7200" cy="793"/>
          </a:xfrm>
        </p:grpSpPr>
        <p:sp>
          <p:nvSpPr>
            <p:cNvPr id="21" name="AutoShape 10"/>
            <p:cNvSpPr>
              <a:spLocks noRot="1" noChangeAspect="1" noChangeArrowheads="1" noTextEdit="1"/>
            </p:cNvSpPr>
            <p:nvPr/>
          </p:nvSpPr>
          <p:spPr bwMode="auto">
            <a:xfrm>
              <a:off x="2361" y="374"/>
              <a:ext cx="7200" cy="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文本框 304"/>
            <p:cNvSpPr txBox="1">
              <a:spLocks noChangeArrowheads="1"/>
            </p:cNvSpPr>
            <p:nvPr/>
          </p:nvSpPr>
          <p:spPr bwMode="auto">
            <a:xfrm>
              <a:off x="4925" y="758"/>
              <a:ext cx="2157" cy="4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28" name="图片 475" descr="7-4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" y="537"/>
              <a:ext cx="7027" cy="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0" y="10382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5586" y="1908354"/>
            <a:ext cx="96949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预设列表：系统提供的预设调和样式，可以下拉列表选择预设选项，包含直接</a:t>
            </a:r>
            <a:r>
              <a:rPr lang="en-US" altLang="zh-CN" sz="1400" dirty="0"/>
              <a:t>8</a:t>
            </a:r>
            <a:r>
              <a:rPr lang="zh-CN" altLang="zh-CN" sz="1400" dirty="0"/>
              <a:t>步长、直接</a:t>
            </a:r>
            <a:r>
              <a:rPr lang="en-US" altLang="zh-CN" sz="1400" dirty="0"/>
              <a:t>10</a:t>
            </a:r>
            <a:r>
              <a:rPr lang="zh-CN" altLang="zh-CN" sz="1400" dirty="0"/>
              <a:t>步长、直接</a:t>
            </a:r>
            <a:r>
              <a:rPr lang="en-US" altLang="zh-CN" sz="1400" dirty="0"/>
              <a:t>20</a:t>
            </a:r>
            <a:r>
              <a:rPr lang="zh-CN" altLang="zh-CN" sz="1400" dirty="0"/>
              <a:t>步长减速、旋转</a:t>
            </a:r>
            <a:r>
              <a:rPr lang="en-US" altLang="zh-CN" sz="1400" dirty="0"/>
              <a:t>90</a:t>
            </a:r>
            <a:r>
              <a:rPr lang="zh-CN" altLang="zh-CN" sz="1400" dirty="0"/>
              <a:t>度，环绕调和。</a:t>
            </a:r>
          </a:p>
          <a:p>
            <a:r>
              <a:rPr lang="zh-CN" altLang="zh-CN" sz="1400" dirty="0"/>
              <a:t>添加预设</a:t>
            </a:r>
            <a:r>
              <a:rPr lang="en-US" altLang="zh-CN" sz="1400" dirty="0"/>
              <a:t> </a:t>
            </a:r>
            <a:r>
              <a:rPr lang="zh-CN" altLang="zh-CN" sz="1400" dirty="0"/>
              <a:t>：单击该图标可以将当前选中的调和对象另存为预设。</a:t>
            </a:r>
          </a:p>
          <a:p>
            <a:r>
              <a:rPr lang="zh-CN" altLang="zh-CN" sz="1400" dirty="0"/>
              <a:t>删除预设</a:t>
            </a:r>
            <a:r>
              <a:rPr lang="en-US" altLang="zh-CN" sz="1400" dirty="0"/>
              <a:t> </a:t>
            </a:r>
            <a:r>
              <a:rPr lang="zh-CN" altLang="zh-CN" sz="1400" dirty="0"/>
              <a:t>：单击该图标可以将当前选中的调和样式删除。</a:t>
            </a:r>
          </a:p>
          <a:p>
            <a:r>
              <a:rPr lang="zh-CN" altLang="zh-CN" sz="1400" dirty="0" smtClean="0"/>
              <a:t>调和不长</a:t>
            </a:r>
            <a:r>
              <a:rPr lang="en-US" altLang="zh-CN" sz="1400" dirty="0" smtClean="0"/>
              <a:t> </a:t>
            </a:r>
            <a:r>
              <a:rPr lang="zh-CN" altLang="zh-CN" sz="1400" dirty="0" smtClean="0"/>
              <a:t>；用于设置调和效果中的的调和步长数和形状之间的偏移距离。激活该图标后，可以在后面的“调和对象”文本框中输入相应的步长数。</a:t>
            </a:r>
          </a:p>
          <a:p>
            <a:r>
              <a:rPr lang="zh-CN" altLang="zh-CN" sz="1400" dirty="0" smtClean="0"/>
              <a:t>调和</a:t>
            </a:r>
            <a:r>
              <a:rPr lang="zh-CN" altLang="zh-CN" sz="1400" dirty="0"/>
              <a:t>间距</a:t>
            </a:r>
            <a:r>
              <a:rPr lang="en-US" altLang="zh-CN" sz="1400" dirty="0"/>
              <a:t> </a:t>
            </a:r>
            <a:r>
              <a:rPr lang="zh-CN" altLang="zh-CN" sz="1400" dirty="0"/>
              <a:t>：用于设置路径中调和步长对象之间的距离。可以在后面的“调和对象”文本框中输入相应的步长数</a:t>
            </a:r>
            <a:r>
              <a:rPr lang="en-US" altLang="zh-CN" sz="1400" dirty="0"/>
              <a:t>,</a:t>
            </a:r>
            <a:r>
              <a:rPr lang="zh-CN" altLang="zh-CN" sz="1400" dirty="0"/>
              <a:t>数值越大间距越大，分层越明显；数值越小间距越小，调和越腻。</a:t>
            </a:r>
          </a:p>
          <a:p>
            <a:r>
              <a:rPr lang="zh-CN" altLang="zh-CN" sz="1400" dirty="0"/>
              <a:t>调和方向</a:t>
            </a:r>
            <a:r>
              <a:rPr lang="en-US" altLang="zh-CN" sz="1400" dirty="0"/>
              <a:t> </a:t>
            </a:r>
            <a:r>
              <a:rPr lang="zh-CN" altLang="zh-CN" sz="1400" dirty="0"/>
              <a:t>：在后面的文本框中输入数值，可以设置已调和对象的旋转角度。</a:t>
            </a:r>
          </a:p>
          <a:p>
            <a:r>
              <a:rPr lang="zh-CN" altLang="zh-CN" sz="1400" dirty="0"/>
              <a:t>环绕调和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：可以将环绕效果添加应用到调和中。</a:t>
            </a:r>
          </a:p>
          <a:p>
            <a:r>
              <a:rPr lang="zh-CN" altLang="zh-CN" sz="1400" dirty="0"/>
              <a:t>路径属性</a:t>
            </a:r>
            <a:r>
              <a:rPr lang="en-US" altLang="zh-CN" sz="1400" dirty="0"/>
              <a:t> </a:t>
            </a:r>
            <a:r>
              <a:rPr lang="zh-CN" altLang="zh-CN" sz="1400" dirty="0"/>
              <a:t>：用于将调和好的对象添加到新路径、显示路径和新路径等。</a:t>
            </a:r>
          </a:p>
          <a:p>
            <a:r>
              <a:rPr lang="zh-CN" altLang="zh-CN" sz="1400" dirty="0"/>
              <a:t>直接调和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：可以设置颜色调和和系列为直接颜色渐变。</a:t>
            </a:r>
          </a:p>
          <a:p>
            <a:r>
              <a:rPr lang="zh-CN" altLang="zh-CN" sz="1400" dirty="0"/>
              <a:t>顺时针调和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：可以设置颜色调和和系列为按色谱顺时针方向渐变。</a:t>
            </a:r>
          </a:p>
          <a:p>
            <a:r>
              <a:rPr lang="zh-CN" altLang="zh-CN" sz="1400" dirty="0"/>
              <a:t>逆时针调和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：可以设置颜色调和和系列为按色谱逆时针方向渐变。</a:t>
            </a:r>
          </a:p>
          <a:p>
            <a:r>
              <a:rPr lang="zh-CN" altLang="zh-CN" sz="1400" dirty="0"/>
              <a:t>对象和颜色加速</a:t>
            </a:r>
            <a:r>
              <a:rPr lang="en-US" altLang="zh-CN" sz="1400" dirty="0"/>
              <a:t> </a:t>
            </a:r>
            <a:r>
              <a:rPr lang="zh-CN" altLang="zh-CN" sz="1400" dirty="0"/>
              <a:t>：单击此按钮，在弹出的对话框中通过移动“对象”和“颜色”可以调整形状和颜色的加速效果。</a:t>
            </a:r>
          </a:p>
          <a:p>
            <a:r>
              <a:rPr lang="zh-CN" altLang="zh-CN" sz="1400" dirty="0"/>
              <a:t>调整加速大小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：可以调整对象的大小更改变化速率。</a:t>
            </a:r>
          </a:p>
          <a:p>
            <a:r>
              <a:rPr lang="zh-CN" altLang="zh-CN" sz="1400" dirty="0"/>
              <a:t>更多调和选项</a:t>
            </a:r>
            <a:r>
              <a:rPr lang="en-US" altLang="zh-CN" sz="1400" dirty="0"/>
              <a:t> </a:t>
            </a:r>
            <a:r>
              <a:rPr lang="zh-CN" altLang="zh-CN" sz="1400" dirty="0"/>
              <a:t>：单击此图标，在弹出的选项中可以进行“映射节点”“拆分”“熔合始端”“熔合末端”“沿全路径调和”和“旋转全部对象”。</a:t>
            </a:r>
          </a:p>
          <a:p>
            <a:r>
              <a:rPr lang="zh-CN" altLang="zh-CN" sz="1400" dirty="0"/>
              <a:t>起始和结束属性</a:t>
            </a:r>
            <a:r>
              <a:rPr lang="en-US" altLang="zh-CN" sz="1400" dirty="0"/>
              <a:t> </a:t>
            </a:r>
            <a:r>
              <a:rPr lang="zh-CN" altLang="zh-CN" sz="1400" dirty="0"/>
              <a:t>：用于重置调和效果的起点和终止点。</a:t>
            </a:r>
          </a:p>
          <a:p>
            <a:r>
              <a:rPr lang="zh-CN" altLang="zh-CN" sz="1400" dirty="0"/>
              <a:t>复制调和属性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：可以将其他调和属性应用到所选调和中。</a:t>
            </a:r>
          </a:p>
          <a:p>
            <a:r>
              <a:rPr lang="zh-CN" altLang="zh-CN" sz="1400" dirty="0"/>
              <a:t>清楚调和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：可以清除所选对象的调和效果。</a:t>
            </a:r>
          </a:p>
          <a:p>
            <a:r>
              <a:rPr lang="zh-CN" altLang="zh-CN" sz="1400" dirty="0"/>
              <a:t>“调和工具”</a:t>
            </a:r>
            <a:r>
              <a:rPr lang="en-US" altLang="zh-CN" sz="1400" dirty="0"/>
              <a:t> </a:t>
            </a:r>
            <a:r>
              <a:rPr lang="zh-CN" altLang="zh-CN" sz="1400" dirty="0"/>
              <a:t>泊坞窗如图</a:t>
            </a:r>
            <a:r>
              <a:rPr lang="en-US" altLang="zh-CN" sz="1400" dirty="0"/>
              <a:t>7-49</a:t>
            </a:r>
            <a:r>
              <a:rPr lang="zh-CN" altLang="zh-CN" sz="1400" dirty="0"/>
              <a:t>所示</a:t>
            </a:r>
            <a:endParaRPr lang="zh-CN" altLang="en-US" sz="1400" dirty="0"/>
          </a:p>
        </p:txBody>
      </p:sp>
      <p:sp>
        <p:nvSpPr>
          <p:cNvPr id="54" name="Rectangle 5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5" name="画布 306"/>
          <p:cNvGrpSpPr>
            <a:grpSpLocks noChangeAspect="1"/>
          </p:cNvGrpSpPr>
          <p:nvPr/>
        </p:nvGrpSpPr>
        <p:grpSpPr bwMode="auto">
          <a:xfrm>
            <a:off x="8547447" y="1091539"/>
            <a:ext cx="5273675" cy="2660650"/>
            <a:chOff x="2361" y="1641"/>
            <a:chExt cx="7200" cy="3631"/>
          </a:xfrm>
        </p:grpSpPr>
        <p:sp>
          <p:nvSpPr>
            <p:cNvPr id="56" name="AutoShape 52"/>
            <p:cNvSpPr>
              <a:spLocks noRot="1" noChangeAspect="1" noChangeArrowheads="1" noTextEdit="1"/>
            </p:cNvSpPr>
            <p:nvPr/>
          </p:nvSpPr>
          <p:spPr bwMode="auto">
            <a:xfrm>
              <a:off x="2361" y="1641"/>
              <a:ext cx="7200" cy="3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308"/>
            <p:cNvSpPr txBox="1">
              <a:spLocks noChangeArrowheads="1"/>
            </p:cNvSpPr>
            <p:nvPr/>
          </p:nvSpPr>
          <p:spPr bwMode="auto">
            <a:xfrm>
              <a:off x="5120" y="4904"/>
              <a:ext cx="1678" cy="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70" name="图片 476" descr="7-4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0" y="1729"/>
              <a:ext cx="1433" cy="3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0" y="3117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40175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75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3117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40175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52400" y="32702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940175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40175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6567" y="908720"/>
            <a:ext cx="669674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选项介绍</a:t>
            </a:r>
          </a:p>
          <a:p>
            <a:r>
              <a:rPr lang="zh-CN" altLang="zh-CN" sz="1400" dirty="0"/>
              <a:t>沿全路径调和</a:t>
            </a:r>
            <a:r>
              <a:rPr lang="en-US" altLang="zh-CN" sz="1400" dirty="0"/>
              <a:t> </a:t>
            </a:r>
            <a:r>
              <a:rPr lang="zh-CN" altLang="zh-CN" sz="1400" dirty="0"/>
              <a:t>：沿着整个路径延展调和，此命令只是应用于添加路径的调和中。</a:t>
            </a:r>
          </a:p>
          <a:p>
            <a:r>
              <a:rPr lang="zh-CN" altLang="zh-CN" sz="1400" dirty="0"/>
              <a:t>旋转全部对象</a:t>
            </a:r>
            <a:r>
              <a:rPr lang="en-US" altLang="zh-CN" sz="1400" dirty="0"/>
              <a:t> </a:t>
            </a:r>
            <a:r>
              <a:rPr lang="zh-CN" altLang="zh-CN" sz="1400" dirty="0"/>
              <a:t>：沿曲线旋转所有的对象，此命令只应用于添加路径的调和中。</a:t>
            </a:r>
          </a:p>
          <a:p>
            <a:r>
              <a:rPr lang="zh-CN" altLang="zh-CN" sz="1400" dirty="0"/>
              <a:t>应用于大小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：可以把调整的对象加速应用到对象大小。</a:t>
            </a:r>
          </a:p>
          <a:p>
            <a:r>
              <a:rPr lang="zh-CN" altLang="zh-CN" sz="1400" dirty="0"/>
              <a:t>链接加速</a:t>
            </a:r>
            <a:r>
              <a:rPr lang="en-US" altLang="zh-CN" sz="1400" dirty="0"/>
              <a:t> </a:t>
            </a:r>
            <a:r>
              <a:rPr lang="zh-CN" altLang="zh-CN" sz="1400" dirty="0"/>
              <a:t>：可以同时调整对象加速和颜色加速。</a:t>
            </a:r>
          </a:p>
          <a:p>
            <a:r>
              <a:rPr lang="zh-CN" altLang="zh-CN" sz="1400" dirty="0"/>
              <a:t>重置</a:t>
            </a:r>
            <a:r>
              <a:rPr lang="en-US" altLang="zh-CN" sz="1400" dirty="0"/>
              <a:t> </a:t>
            </a:r>
            <a:r>
              <a:rPr lang="zh-CN" altLang="zh-CN" sz="1400" dirty="0"/>
              <a:t>：将调整的对象加速和颜色加速还原默认设置。</a:t>
            </a:r>
          </a:p>
          <a:p>
            <a:r>
              <a:rPr lang="zh-CN" altLang="zh-CN" sz="1400" dirty="0"/>
              <a:t>映射节点</a:t>
            </a:r>
            <a:r>
              <a:rPr lang="en-US" altLang="zh-CN" sz="1400" dirty="0"/>
              <a:t> </a:t>
            </a:r>
            <a:r>
              <a:rPr lang="zh-CN" altLang="zh-CN" sz="1400" dirty="0"/>
              <a:t>：将起始形状的节点映射到结束形状的节点上。</a:t>
            </a:r>
          </a:p>
          <a:p>
            <a:r>
              <a:rPr lang="zh-CN" altLang="zh-CN" sz="1400" dirty="0"/>
              <a:t>拆分</a:t>
            </a:r>
            <a:r>
              <a:rPr lang="en-US" altLang="zh-CN" sz="1400" dirty="0"/>
              <a:t> </a:t>
            </a:r>
            <a:r>
              <a:rPr lang="zh-CN" altLang="zh-CN" sz="1400" dirty="0"/>
              <a:t>：将选中的调和拆分为两个独立的调和。</a:t>
            </a:r>
          </a:p>
          <a:p>
            <a:r>
              <a:rPr lang="zh-CN" altLang="zh-CN" sz="1400" dirty="0"/>
              <a:t>熔合始端</a:t>
            </a:r>
            <a:r>
              <a:rPr lang="en-US" altLang="zh-CN" sz="1400" dirty="0"/>
              <a:t> </a:t>
            </a:r>
            <a:r>
              <a:rPr lang="zh-CN" altLang="zh-CN" sz="1400" dirty="0"/>
              <a:t>：熔合拆分或复合始端对象，按住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键选中中间和始端对象。</a:t>
            </a:r>
          </a:p>
          <a:p>
            <a:r>
              <a:rPr lang="zh-CN" altLang="zh-CN" sz="1400" dirty="0"/>
              <a:t>熔合末端</a:t>
            </a:r>
            <a:r>
              <a:rPr lang="en-US" altLang="zh-CN" sz="1400" dirty="0"/>
              <a:t> </a:t>
            </a:r>
            <a:r>
              <a:rPr lang="zh-CN" altLang="zh-CN" sz="1400" dirty="0"/>
              <a:t>：熔合拆分或复合末端对象，按住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键选中中间和末端对象。</a:t>
            </a:r>
          </a:p>
          <a:p>
            <a:r>
              <a:rPr lang="zh-CN" altLang="zh-CN" sz="1400" dirty="0"/>
              <a:t>始端对象</a:t>
            </a:r>
            <a:r>
              <a:rPr lang="en-US" altLang="zh-CN" sz="1400" dirty="0"/>
              <a:t> </a:t>
            </a:r>
            <a:r>
              <a:rPr lang="zh-CN" altLang="zh-CN" sz="1400" dirty="0"/>
              <a:t>：更改或查看调和中的始端对象。</a:t>
            </a:r>
          </a:p>
          <a:p>
            <a:r>
              <a:rPr lang="zh-CN" altLang="zh-CN" sz="1400" dirty="0"/>
              <a:t>末端对象</a:t>
            </a:r>
            <a:r>
              <a:rPr lang="en-US" altLang="zh-CN" sz="1400" dirty="0"/>
              <a:t> </a:t>
            </a:r>
            <a:r>
              <a:rPr lang="zh-CN" altLang="zh-CN" sz="1400" dirty="0"/>
              <a:t>：更改或查看调和中的末端对象。</a:t>
            </a:r>
          </a:p>
          <a:p>
            <a:r>
              <a:rPr lang="zh-CN" altLang="zh-CN" sz="1400" dirty="0"/>
              <a:t>路径属性</a:t>
            </a:r>
            <a:r>
              <a:rPr lang="en-US" altLang="zh-CN" sz="1400" dirty="0"/>
              <a:t> </a:t>
            </a:r>
            <a:r>
              <a:rPr lang="zh-CN" altLang="zh-CN" sz="1400" dirty="0"/>
              <a:t>：用于将调和好的对象添加到新路径、显示路径和分离路径。</a:t>
            </a:r>
            <a:endParaRPr lang="zh-CN" alt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626567" y="3801820"/>
            <a:ext cx="95770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调和操作</a:t>
            </a:r>
            <a:endParaRPr lang="zh-CN" altLang="zh-CN" sz="1400" dirty="0"/>
          </a:p>
          <a:p>
            <a:r>
              <a:rPr lang="zh-CN" altLang="zh-CN" sz="1400" dirty="0"/>
              <a:t>利用“调和工具”属性栏和泊坞窗相关选项进行操作变更调和顺序使用“调和工具”在方形和椭圆形中间进行调和，选中调和对象然后进行“对象</a:t>
            </a:r>
            <a:r>
              <a:rPr lang="en-US" altLang="zh-CN" sz="1400" dirty="0"/>
              <a:t>&gt;</a:t>
            </a:r>
            <a:r>
              <a:rPr lang="zh-CN" altLang="zh-CN" sz="1400" dirty="0"/>
              <a:t>顺序</a:t>
            </a:r>
            <a:r>
              <a:rPr lang="en-US" altLang="zh-CN" sz="1400" dirty="0"/>
              <a:t>&gt;</a:t>
            </a:r>
            <a:r>
              <a:rPr lang="zh-CN" altLang="zh-CN" sz="1400" dirty="0"/>
              <a:t>逆序”命令，前后顺序会进行颠倒，如图</a:t>
            </a:r>
            <a:r>
              <a:rPr lang="en-US" altLang="zh-CN" sz="1400" dirty="0"/>
              <a:t>7-50</a:t>
            </a:r>
            <a:r>
              <a:rPr lang="zh-CN" altLang="zh-CN" sz="1400" dirty="0"/>
              <a:t>，</a:t>
            </a:r>
            <a:r>
              <a:rPr lang="en-US" altLang="zh-CN" sz="1400" dirty="0"/>
              <a:t>7-51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6145" name="Rectangle 5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147" name="画布 310"/>
          <p:cNvGrpSpPr>
            <a:grpSpLocks noChangeAspect="1"/>
          </p:cNvGrpSpPr>
          <p:nvPr/>
        </p:nvGrpSpPr>
        <p:grpSpPr bwMode="auto">
          <a:xfrm>
            <a:off x="6603231" y="1700808"/>
            <a:ext cx="5273675" cy="1085850"/>
            <a:chOff x="2361" y="731"/>
            <a:chExt cx="7200" cy="1481"/>
          </a:xfrm>
        </p:grpSpPr>
        <p:sp>
          <p:nvSpPr>
            <p:cNvPr id="6148" name="AutoShape 55"/>
            <p:cNvSpPr>
              <a:spLocks noRot="1" noChangeAspect="1" noChangeArrowheads="1" noTextEdit="1"/>
            </p:cNvSpPr>
            <p:nvPr/>
          </p:nvSpPr>
          <p:spPr bwMode="auto">
            <a:xfrm>
              <a:off x="2361" y="731"/>
              <a:ext cx="7200" cy="1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98" name="图片 3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1" y="731"/>
              <a:ext cx="2874" cy="1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97" name="图片 3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4" y="851"/>
              <a:ext cx="2769" cy="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9" name="文本框 314"/>
            <p:cNvSpPr txBox="1">
              <a:spLocks noChangeArrowheads="1"/>
            </p:cNvSpPr>
            <p:nvPr/>
          </p:nvSpPr>
          <p:spPr bwMode="auto">
            <a:xfrm>
              <a:off x="6413" y="1785"/>
              <a:ext cx="1758" cy="4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150" name="文本框 312"/>
            <p:cNvSpPr txBox="1">
              <a:spLocks noChangeArrowheads="1"/>
            </p:cNvSpPr>
            <p:nvPr/>
          </p:nvSpPr>
          <p:spPr bwMode="auto">
            <a:xfrm>
              <a:off x="3517" y="1785"/>
              <a:ext cx="1697" cy="3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151" name="Rectangle 59"/>
          <p:cNvSpPr>
            <a:spLocks noChangeArrowheads="1"/>
          </p:cNvSpPr>
          <p:nvPr/>
        </p:nvSpPr>
        <p:spPr bwMode="auto">
          <a:xfrm>
            <a:off x="0" y="15430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52" name="TextBox 6151"/>
          <p:cNvSpPr txBox="1"/>
          <p:nvPr/>
        </p:nvSpPr>
        <p:spPr>
          <a:xfrm>
            <a:off x="656210" y="4536874"/>
            <a:ext cx="10225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变更起始和终止对象</a:t>
            </a:r>
          </a:p>
          <a:p>
            <a:r>
              <a:rPr lang="zh-CN" altLang="zh-CN" sz="1400" dirty="0"/>
              <a:t>在终止对象下面绘制另一个图形，然后单击“调和工具”再选中调和对象，接着在泊坞窗中点击“末端对象”图标里面的“新终点”选项，当光标变成箭头图形时点击鼠标，如图</a:t>
            </a:r>
            <a:r>
              <a:rPr lang="en-US" altLang="zh-CN" sz="1400" dirty="0"/>
              <a:t>7-52</a:t>
            </a:r>
            <a:r>
              <a:rPr lang="zh-CN" altLang="zh-CN" sz="1400" dirty="0"/>
              <a:t>所示，调和的终止对象变成另一个图形，如图</a:t>
            </a:r>
            <a:r>
              <a:rPr lang="en-US" altLang="zh-CN" sz="1400" dirty="0"/>
              <a:t>7-53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6154" name="Rectangle 6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155" name="画布 316"/>
          <p:cNvGrpSpPr>
            <a:grpSpLocks noChangeAspect="1"/>
          </p:cNvGrpSpPr>
          <p:nvPr/>
        </p:nvGrpSpPr>
        <p:grpSpPr bwMode="auto">
          <a:xfrm>
            <a:off x="979528" y="5367576"/>
            <a:ext cx="3371503" cy="1396505"/>
            <a:chOff x="2361" y="6981"/>
            <a:chExt cx="7200" cy="2982"/>
          </a:xfrm>
        </p:grpSpPr>
        <p:sp>
          <p:nvSpPr>
            <p:cNvPr id="6156" name="AutoShape 65"/>
            <p:cNvSpPr>
              <a:spLocks noRot="1" noChangeAspect="1" noChangeArrowheads="1" noTextEdit="1"/>
            </p:cNvSpPr>
            <p:nvPr/>
          </p:nvSpPr>
          <p:spPr bwMode="auto">
            <a:xfrm>
              <a:off x="2361" y="6981"/>
              <a:ext cx="7200" cy="2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7" name="文本框 318"/>
            <p:cNvSpPr txBox="1">
              <a:spLocks noChangeArrowheads="1"/>
            </p:cNvSpPr>
            <p:nvPr/>
          </p:nvSpPr>
          <p:spPr bwMode="auto">
            <a:xfrm>
              <a:off x="3556" y="9483"/>
              <a:ext cx="1756" cy="4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158" name="文本框 320"/>
            <p:cNvSpPr txBox="1">
              <a:spLocks noChangeArrowheads="1"/>
            </p:cNvSpPr>
            <p:nvPr/>
          </p:nvSpPr>
          <p:spPr bwMode="auto">
            <a:xfrm>
              <a:off x="6317" y="9483"/>
              <a:ext cx="1978" cy="4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206" name="图片 479" descr="7-5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6" y="7130"/>
              <a:ext cx="2345" cy="2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05" name="图片 480" descr="7-5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6" y="7137"/>
              <a:ext cx="2204" cy="19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71" name="Rectangle 69"/>
          <p:cNvSpPr>
            <a:spLocks noChangeArrowheads="1"/>
          </p:cNvSpPr>
          <p:nvPr/>
        </p:nvSpPr>
        <p:spPr bwMode="auto">
          <a:xfrm>
            <a:off x="0" y="26416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740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551" y="980728"/>
            <a:ext cx="11377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在起始对象下面绘制另一个图形，然后单击“调和工具”再选中调和对象，接着在泊坞窗中点击“末端对象”图标里面的“新起点”选项，当光标变成箭头图形时点击鼠标，如图</a:t>
            </a:r>
            <a:r>
              <a:rPr lang="en-US" altLang="zh-CN" sz="1400" dirty="0"/>
              <a:t>7-54</a:t>
            </a:r>
            <a:r>
              <a:rPr lang="zh-CN" altLang="zh-CN" sz="1400" dirty="0"/>
              <a:t>所示，调和的起始对象变成另一个图形，如图</a:t>
            </a:r>
            <a:r>
              <a:rPr lang="en-US" altLang="zh-CN" sz="1400" dirty="0"/>
              <a:t>7-55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画布 322"/>
          <p:cNvGrpSpPr>
            <a:grpSpLocks noChangeAspect="1"/>
          </p:cNvGrpSpPr>
          <p:nvPr/>
        </p:nvGrpSpPr>
        <p:grpSpPr bwMode="auto">
          <a:xfrm>
            <a:off x="691238" y="1503948"/>
            <a:ext cx="3391998" cy="1451963"/>
            <a:chOff x="2361" y="12067"/>
            <a:chExt cx="7200" cy="3081"/>
          </a:xfrm>
        </p:grpSpPr>
        <p:sp>
          <p:nvSpPr>
            <p:cNvPr id="5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12067"/>
              <a:ext cx="7200" cy="3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324"/>
            <p:cNvSpPr txBox="1">
              <a:spLocks noChangeArrowheads="1"/>
            </p:cNvSpPr>
            <p:nvPr/>
          </p:nvSpPr>
          <p:spPr bwMode="auto">
            <a:xfrm>
              <a:off x="3620" y="14629"/>
              <a:ext cx="1498" cy="5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" name="文本框 326"/>
            <p:cNvSpPr txBox="1">
              <a:spLocks noChangeArrowheads="1"/>
            </p:cNvSpPr>
            <p:nvPr/>
          </p:nvSpPr>
          <p:spPr bwMode="auto">
            <a:xfrm>
              <a:off x="6992" y="14550"/>
              <a:ext cx="1557" cy="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71" name="图片 481" descr="7-5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2" y="12067"/>
              <a:ext cx="2738" cy="2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0" name="图片 482" descr="7-5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5" y="12258"/>
              <a:ext cx="2615" cy="2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27146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94" y="2955911"/>
            <a:ext cx="11168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变更调和步长，选中直线调和对象，在属性栏中的文本框中出现当前的调和，然后再文本框输入需要的步长数，按下回车键确定操作。如图</a:t>
            </a:r>
            <a:r>
              <a:rPr lang="en-US" altLang="zh-CN" sz="1400" dirty="0"/>
              <a:t>7-56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变更调和间距，选中曲线调和对象，在属性栏中的“调和间距”文本框中输入需要的数值，数值越大间距越大，分层越明显；数值越小，调和越自然。如图</a:t>
            </a:r>
            <a:r>
              <a:rPr lang="en-US" altLang="zh-CN" sz="1400" dirty="0"/>
              <a:t>7-57</a:t>
            </a:r>
            <a:r>
              <a:rPr lang="zh-CN" altLang="zh-CN" sz="1400" dirty="0"/>
              <a:t>，</a:t>
            </a:r>
            <a:r>
              <a:rPr lang="en-US" altLang="zh-CN" sz="1400" dirty="0"/>
              <a:t>7-58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" name="画布 328"/>
          <p:cNvGrpSpPr>
            <a:grpSpLocks noChangeAspect="1"/>
          </p:cNvGrpSpPr>
          <p:nvPr/>
        </p:nvGrpSpPr>
        <p:grpSpPr bwMode="auto">
          <a:xfrm>
            <a:off x="2217166" y="1406647"/>
            <a:ext cx="5273675" cy="1535113"/>
            <a:chOff x="2361" y="5541"/>
            <a:chExt cx="7200" cy="2095"/>
          </a:xfrm>
        </p:grpSpPr>
        <p:sp>
          <p:nvSpPr>
            <p:cNvPr id="12" name="AutoShape 14"/>
            <p:cNvSpPr>
              <a:spLocks noRot="1" noChangeAspect="1" noChangeArrowheads="1" noTextEdit="1"/>
            </p:cNvSpPr>
            <p:nvPr/>
          </p:nvSpPr>
          <p:spPr bwMode="auto">
            <a:xfrm>
              <a:off x="2361" y="5541"/>
              <a:ext cx="7200" cy="2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文本框 330"/>
            <p:cNvSpPr txBox="1">
              <a:spLocks noChangeArrowheads="1"/>
            </p:cNvSpPr>
            <p:nvPr/>
          </p:nvSpPr>
          <p:spPr bwMode="auto">
            <a:xfrm>
              <a:off x="4930" y="7243"/>
              <a:ext cx="2028" cy="3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80" name="图片 483" descr="7-5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5" y="5726"/>
              <a:ext cx="2534" cy="1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19923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画布 332"/>
          <p:cNvGrpSpPr>
            <a:grpSpLocks noChangeAspect="1"/>
          </p:cNvGrpSpPr>
          <p:nvPr/>
        </p:nvGrpSpPr>
        <p:grpSpPr bwMode="auto">
          <a:xfrm>
            <a:off x="6459051" y="1447760"/>
            <a:ext cx="4115314" cy="1494000"/>
            <a:chOff x="2361" y="11071"/>
            <a:chExt cx="7200" cy="2614"/>
          </a:xfrm>
        </p:grpSpPr>
        <p:sp>
          <p:nvSpPr>
            <p:cNvPr id="17" name="AutoShape 23"/>
            <p:cNvSpPr>
              <a:spLocks noRot="1" noChangeAspect="1" noChangeArrowheads="1" noTextEdit="1"/>
            </p:cNvSpPr>
            <p:nvPr/>
          </p:nvSpPr>
          <p:spPr bwMode="auto">
            <a:xfrm>
              <a:off x="2361" y="11071"/>
              <a:ext cx="7200" cy="2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文本框 334"/>
            <p:cNvSpPr txBox="1">
              <a:spLocks noChangeArrowheads="1"/>
            </p:cNvSpPr>
            <p:nvPr/>
          </p:nvSpPr>
          <p:spPr bwMode="auto">
            <a:xfrm>
              <a:off x="2992" y="13255"/>
              <a:ext cx="2237" cy="4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文本框 336"/>
            <p:cNvSpPr txBox="1">
              <a:spLocks noChangeArrowheads="1"/>
            </p:cNvSpPr>
            <p:nvPr/>
          </p:nvSpPr>
          <p:spPr bwMode="auto">
            <a:xfrm>
              <a:off x="6888" y="13255"/>
              <a:ext cx="1588" cy="3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88" name="图片 490" descr="7-5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7" y="11229"/>
              <a:ext cx="3155" cy="1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7" name="图片 491" descr="7-5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4" y="11071"/>
              <a:ext cx="2715" cy="2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0" y="23717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6894" y="3912635"/>
            <a:ext cx="111685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调和对象和颜色加速选中调和对象移动轨道，可以同时调整对象加速和颜色加速，也可分别移动调整，如图</a:t>
            </a:r>
            <a:r>
              <a:rPr lang="en-US" altLang="zh-CN" sz="1400" dirty="0" smtClean="0"/>
              <a:t>7-59</a:t>
            </a:r>
            <a:r>
              <a:rPr lang="zh-CN" altLang="zh-CN" sz="1400" dirty="0" smtClean="0"/>
              <a:t>，</a:t>
            </a:r>
            <a:r>
              <a:rPr lang="en-US" altLang="zh-CN" sz="1400" dirty="0" smtClean="0"/>
              <a:t>7-60</a:t>
            </a:r>
            <a:r>
              <a:rPr lang="zh-CN" altLang="zh-CN" sz="1400" dirty="0" smtClean="0"/>
              <a:t>，</a:t>
            </a:r>
            <a:r>
              <a:rPr lang="en-US" altLang="zh-CN" sz="1400" dirty="0" smtClean="0"/>
              <a:t>7-61</a:t>
            </a:r>
            <a:r>
              <a:rPr lang="zh-CN" altLang="zh-CN" sz="1400" dirty="0" smtClean="0"/>
              <a:t>，</a:t>
            </a:r>
            <a:r>
              <a:rPr lang="en-US" altLang="zh-CN" sz="1400" dirty="0" smtClean="0"/>
              <a:t>7-62</a:t>
            </a:r>
            <a:r>
              <a:rPr lang="zh-CN" altLang="zh-CN" sz="1400" dirty="0" smtClean="0"/>
              <a:t>所示。</a:t>
            </a:r>
            <a:endParaRPr lang="zh-CN" altLang="en-US" sz="1400" dirty="0"/>
          </a:p>
        </p:txBody>
      </p:sp>
      <p:sp>
        <p:nvSpPr>
          <p:cNvPr id="22" name="Rectangle 3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画布 338"/>
          <p:cNvGrpSpPr>
            <a:grpSpLocks noChangeAspect="1"/>
          </p:cNvGrpSpPr>
          <p:nvPr/>
        </p:nvGrpSpPr>
        <p:grpSpPr bwMode="auto">
          <a:xfrm>
            <a:off x="773838" y="4069003"/>
            <a:ext cx="5273675" cy="2797175"/>
            <a:chOff x="2361" y="5276"/>
            <a:chExt cx="7200" cy="3818"/>
          </a:xfrm>
        </p:grpSpPr>
        <p:sp>
          <p:nvSpPr>
            <p:cNvPr id="24" name="AutoShape 37"/>
            <p:cNvSpPr>
              <a:spLocks noRot="1" noChangeAspect="1" noChangeArrowheads="1" noTextEdit="1"/>
            </p:cNvSpPr>
            <p:nvPr/>
          </p:nvSpPr>
          <p:spPr bwMode="auto">
            <a:xfrm>
              <a:off x="2361" y="5276"/>
              <a:ext cx="7200" cy="3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文本框 340"/>
            <p:cNvSpPr txBox="1">
              <a:spLocks noChangeArrowheads="1"/>
            </p:cNvSpPr>
            <p:nvPr/>
          </p:nvSpPr>
          <p:spPr bwMode="auto">
            <a:xfrm>
              <a:off x="4061" y="6867"/>
              <a:ext cx="1168" cy="3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7-59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6" name="文本框 342"/>
            <p:cNvSpPr txBox="1">
              <a:spLocks noChangeArrowheads="1"/>
            </p:cNvSpPr>
            <p:nvPr/>
          </p:nvSpPr>
          <p:spPr bwMode="auto">
            <a:xfrm>
              <a:off x="6209" y="6788"/>
              <a:ext cx="1617" cy="4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7" name="文本框 344"/>
            <p:cNvSpPr txBox="1">
              <a:spLocks noChangeArrowheads="1"/>
            </p:cNvSpPr>
            <p:nvPr/>
          </p:nvSpPr>
          <p:spPr bwMode="auto">
            <a:xfrm>
              <a:off x="4002" y="8665"/>
              <a:ext cx="1528" cy="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文本框 346"/>
            <p:cNvSpPr txBox="1">
              <a:spLocks noChangeArrowheads="1"/>
            </p:cNvSpPr>
            <p:nvPr/>
          </p:nvSpPr>
          <p:spPr bwMode="auto">
            <a:xfrm>
              <a:off x="6158" y="8665"/>
              <a:ext cx="1668" cy="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200" name="图片 484" descr="7-6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5" y="7301"/>
              <a:ext cx="2210" cy="1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9" name="图片 485" descr="7-6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7" y="7373"/>
              <a:ext cx="2193" cy="1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8" name="图片 486" descr="7-6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" y="5389"/>
              <a:ext cx="2383" cy="1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97" name="图片 487" descr="7-5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4" y="5475"/>
              <a:ext cx="2183" cy="1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0" y="32543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164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551" y="1052736"/>
            <a:ext cx="1152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拆分调和对象选中然后单击右键选择“拆分调和群组”如图</a:t>
            </a:r>
            <a:r>
              <a:rPr lang="en-US" altLang="zh-CN" sz="1400" dirty="0"/>
              <a:t>7-63</a:t>
            </a:r>
            <a:r>
              <a:rPr lang="zh-CN" altLang="zh-CN" sz="1400" dirty="0"/>
              <a:t>所示，接着再单击右键，选择“取消组合对象”如图</a:t>
            </a:r>
            <a:r>
              <a:rPr lang="en-US" altLang="zh-CN" sz="1400" dirty="0"/>
              <a:t>7-64</a:t>
            </a:r>
            <a:r>
              <a:rPr lang="zh-CN" altLang="zh-CN" sz="1400" dirty="0"/>
              <a:t>所示，完成拆分。如图</a:t>
            </a:r>
            <a:r>
              <a:rPr lang="en-US" altLang="zh-CN" sz="1400" dirty="0"/>
              <a:t>7-65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画布 348"/>
          <p:cNvGrpSpPr>
            <a:grpSpLocks noChangeAspect="1"/>
          </p:cNvGrpSpPr>
          <p:nvPr/>
        </p:nvGrpSpPr>
        <p:grpSpPr bwMode="auto">
          <a:xfrm>
            <a:off x="8619455" y="1445141"/>
            <a:ext cx="3384376" cy="1870474"/>
            <a:chOff x="2361" y="11664"/>
            <a:chExt cx="7200" cy="3978"/>
          </a:xfrm>
        </p:grpSpPr>
        <p:sp>
          <p:nvSpPr>
            <p:cNvPr id="5" name="AutoShape 8"/>
            <p:cNvSpPr>
              <a:spLocks noRot="1" noChangeAspect="1" noChangeArrowheads="1" noTextEdit="1"/>
            </p:cNvSpPr>
            <p:nvPr/>
          </p:nvSpPr>
          <p:spPr bwMode="auto">
            <a:xfrm>
              <a:off x="2361" y="11664"/>
              <a:ext cx="7200" cy="3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350"/>
            <p:cNvSpPr txBox="1">
              <a:spLocks noChangeArrowheads="1"/>
            </p:cNvSpPr>
            <p:nvPr/>
          </p:nvSpPr>
          <p:spPr bwMode="auto">
            <a:xfrm>
              <a:off x="3613" y="13558"/>
              <a:ext cx="1677" cy="4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" name="文本框 352"/>
            <p:cNvSpPr txBox="1">
              <a:spLocks noChangeArrowheads="1"/>
            </p:cNvSpPr>
            <p:nvPr/>
          </p:nvSpPr>
          <p:spPr bwMode="auto">
            <a:xfrm>
              <a:off x="6457" y="13558"/>
              <a:ext cx="1810" cy="4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" name="文本框 354"/>
            <p:cNvSpPr txBox="1">
              <a:spLocks noChangeArrowheads="1"/>
            </p:cNvSpPr>
            <p:nvPr/>
          </p:nvSpPr>
          <p:spPr bwMode="auto">
            <a:xfrm>
              <a:off x="4820" y="15291"/>
              <a:ext cx="1726" cy="3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196" name="图片 493" descr="7-6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7" y="14070"/>
              <a:ext cx="2600" cy="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5" name="图片 494" descr="7-6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" y="11745"/>
              <a:ext cx="1851" cy="1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4" name="图片 495" descr="7-6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1753"/>
              <a:ext cx="2572" cy="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3371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551" y="1788121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清楚调和效果，使用“调和工具”在属性栏单击“清楚调和”可以清楚选中对象的调和效果。如图</a:t>
            </a:r>
            <a:r>
              <a:rPr lang="en-US" altLang="zh-CN" sz="1400" dirty="0"/>
              <a:t>7-66</a:t>
            </a:r>
            <a:endParaRPr lang="zh-CN" altLang="en-US" sz="1400" dirty="0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画布 356"/>
          <p:cNvGrpSpPr>
            <a:grpSpLocks noChangeAspect="1"/>
          </p:cNvGrpSpPr>
          <p:nvPr/>
        </p:nvGrpSpPr>
        <p:grpSpPr bwMode="auto">
          <a:xfrm>
            <a:off x="338535" y="3371850"/>
            <a:ext cx="5273675" cy="1627188"/>
            <a:chOff x="2361" y="7004"/>
            <a:chExt cx="7200" cy="2221"/>
          </a:xfrm>
        </p:grpSpPr>
        <p:sp>
          <p:nvSpPr>
            <p:cNvPr id="13" name="AutoShape 17"/>
            <p:cNvSpPr>
              <a:spLocks noRot="1" noChangeAspect="1" noChangeArrowheads="1" noTextEdit="1"/>
            </p:cNvSpPr>
            <p:nvPr/>
          </p:nvSpPr>
          <p:spPr bwMode="auto">
            <a:xfrm>
              <a:off x="2361" y="7004"/>
              <a:ext cx="7200" cy="2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文本框 358"/>
            <p:cNvSpPr txBox="1">
              <a:spLocks noChangeArrowheads="1"/>
            </p:cNvSpPr>
            <p:nvPr/>
          </p:nvSpPr>
          <p:spPr bwMode="auto">
            <a:xfrm>
              <a:off x="5020" y="8833"/>
              <a:ext cx="1748" cy="3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7-66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207" name="图片 496" descr="7-6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" y="7117"/>
              <a:ext cx="2597" cy="1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0" y="20843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0328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6567" y="868658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zh-CN" altLang="zh-CN" dirty="0"/>
          </a:p>
        </p:txBody>
      </p:sp>
      <p:sp>
        <p:nvSpPr>
          <p:cNvPr id="15" name="TextBox 14"/>
          <p:cNvSpPr txBox="1"/>
          <p:nvPr/>
        </p:nvSpPr>
        <p:spPr>
          <a:xfrm>
            <a:off x="10525901" y="285021"/>
            <a:ext cx="122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制作播放器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28035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26384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0" y="28432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0" y="22733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0" y="40909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0" y="60674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993" y="1238521"/>
            <a:ext cx="11380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】新建空白文档。设置文档名称为“国画”，设置“宽”为</a:t>
            </a:r>
            <a:r>
              <a:rPr lang="en-US" altLang="zh-CN" sz="1400" dirty="0"/>
              <a:t>210mm</a:t>
            </a:r>
            <a:r>
              <a:rPr lang="zh-CN" altLang="zh-CN" sz="1400" dirty="0"/>
              <a:t>、“高”为</a:t>
            </a:r>
            <a:r>
              <a:rPr lang="en-US" altLang="zh-CN" sz="1400" dirty="0"/>
              <a:t>290mm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】选择“手绘工具”画出画的轮廓图形，如图</a:t>
            </a:r>
            <a:r>
              <a:rPr lang="en-US" altLang="zh-CN" sz="1400" dirty="0"/>
              <a:t>7-67</a:t>
            </a:r>
            <a:r>
              <a:rPr lang="zh-CN" altLang="zh-CN" sz="1400" dirty="0"/>
              <a:t>所示，然后复制轮廓放在第一个轮廓图形下方，如图</a:t>
            </a:r>
            <a:r>
              <a:rPr lang="en-US" altLang="zh-CN" sz="1400" dirty="0"/>
              <a:t>7-68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画布 360"/>
          <p:cNvGrpSpPr>
            <a:grpSpLocks noChangeAspect="1"/>
          </p:cNvGrpSpPr>
          <p:nvPr/>
        </p:nvGrpSpPr>
        <p:grpSpPr bwMode="auto">
          <a:xfrm>
            <a:off x="0" y="1699655"/>
            <a:ext cx="3312527" cy="1377062"/>
            <a:chOff x="2361" y="1647"/>
            <a:chExt cx="7200" cy="2993"/>
          </a:xfrm>
        </p:grpSpPr>
        <p:sp>
          <p:nvSpPr>
            <p:cNvPr id="10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1647"/>
              <a:ext cx="7200" cy="2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文本框 362"/>
            <p:cNvSpPr txBox="1">
              <a:spLocks noChangeArrowheads="1"/>
            </p:cNvSpPr>
            <p:nvPr/>
          </p:nvSpPr>
          <p:spPr bwMode="auto">
            <a:xfrm>
              <a:off x="4539" y="4231"/>
              <a:ext cx="1419" cy="4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文本框 364"/>
            <p:cNvSpPr txBox="1">
              <a:spLocks noChangeArrowheads="1"/>
            </p:cNvSpPr>
            <p:nvPr/>
          </p:nvSpPr>
          <p:spPr bwMode="auto">
            <a:xfrm>
              <a:off x="5960" y="4181"/>
              <a:ext cx="1847" cy="3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19" name="图片 504" descr="7-6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1" y="1879"/>
              <a:ext cx="1588" cy="2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8" name="图片 505" descr="7-6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9" y="1780"/>
              <a:ext cx="1427" cy="2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26495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53" name="矩形 5152"/>
          <p:cNvSpPr/>
          <p:nvPr/>
        </p:nvSpPr>
        <p:spPr>
          <a:xfrm>
            <a:off x="604531" y="3189009"/>
            <a:ext cx="11151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】将上面的轮廓图形填充颜色为（</a:t>
            </a:r>
            <a:r>
              <a:rPr lang="en-US" altLang="zh-CN" sz="1400" dirty="0"/>
              <a:t>C:9M:0Y:64K:0</a:t>
            </a:r>
            <a:r>
              <a:rPr lang="zh-CN" altLang="zh-CN" sz="1400" dirty="0"/>
              <a:t>），下面的的轮廓图形填充颜色为（</a:t>
            </a:r>
            <a:r>
              <a:rPr lang="en-US" altLang="zh-CN" sz="1400" dirty="0"/>
              <a:t>C:37M:11Y:100K:0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7-69</a:t>
            </a:r>
            <a:r>
              <a:rPr lang="zh-CN" altLang="zh-CN" sz="1400" dirty="0"/>
              <a:t>所示，在去掉轮廓线，如图</a:t>
            </a:r>
            <a:r>
              <a:rPr lang="en-US" altLang="zh-CN" sz="1400" dirty="0"/>
              <a:t>7-70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154" name="Rectangle 1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5" name="画布 366"/>
          <p:cNvGrpSpPr>
            <a:grpSpLocks noChangeAspect="1"/>
          </p:cNvGrpSpPr>
          <p:nvPr/>
        </p:nvGrpSpPr>
        <p:grpSpPr bwMode="auto">
          <a:xfrm>
            <a:off x="2080680" y="1695710"/>
            <a:ext cx="3626449" cy="1491189"/>
            <a:chOff x="2361" y="5184"/>
            <a:chExt cx="7200" cy="2960"/>
          </a:xfrm>
        </p:grpSpPr>
        <p:sp>
          <p:nvSpPr>
            <p:cNvPr id="5156" name="AutoShape 16"/>
            <p:cNvSpPr>
              <a:spLocks noRot="1" noChangeAspect="1" noChangeArrowheads="1" noTextEdit="1"/>
            </p:cNvSpPr>
            <p:nvPr/>
          </p:nvSpPr>
          <p:spPr bwMode="auto">
            <a:xfrm>
              <a:off x="2361" y="5184"/>
              <a:ext cx="7200" cy="2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文本框 368"/>
            <p:cNvSpPr txBox="1">
              <a:spLocks noChangeArrowheads="1"/>
            </p:cNvSpPr>
            <p:nvPr/>
          </p:nvSpPr>
          <p:spPr bwMode="auto">
            <a:xfrm>
              <a:off x="4187" y="7784"/>
              <a:ext cx="1311" cy="3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7-69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59" name="文本框 370"/>
            <p:cNvSpPr txBox="1">
              <a:spLocks noChangeArrowheads="1"/>
            </p:cNvSpPr>
            <p:nvPr/>
          </p:nvSpPr>
          <p:spPr bwMode="auto">
            <a:xfrm>
              <a:off x="6496" y="7784"/>
              <a:ext cx="1598" cy="3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7-70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29" name="图片 506" descr="7-6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9" y="5248"/>
              <a:ext cx="1751" cy="2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8" name="图片 507" descr="7-7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7" y="5354"/>
              <a:ext cx="2184" cy="2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60" name="Rectangle 20"/>
          <p:cNvSpPr>
            <a:spLocks noChangeArrowheads="1"/>
          </p:cNvSpPr>
          <p:nvPr/>
        </p:nvSpPr>
        <p:spPr bwMode="auto">
          <a:xfrm>
            <a:off x="0" y="26257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62" name="矩形 5161"/>
          <p:cNvSpPr/>
          <p:nvPr/>
        </p:nvSpPr>
        <p:spPr>
          <a:xfrm>
            <a:off x="622993" y="3767822"/>
            <a:ext cx="11132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】单击左侧工具栏“调和工具”将两个图形进行调和。如图</a:t>
            </a:r>
            <a:r>
              <a:rPr lang="en-US" altLang="zh-CN" sz="1400" dirty="0"/>
              <a:t>7-71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163" name="Rectangle 2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4" name="画布 372"/>
          <p:cNvGrpSpPr>
            <a:grpSpLocks noChangeAspect="1"/>
          </p:cNvGrpSpPr>
          <p:nvPr/>
        </p:nvGrpSpPr>
        <p:grpSpPr bwMode="auto">
          <a:xfrm>
            <a:off x="4163370" y="1723243"/>
            <a:ext cx="3139485" cy="1209675"/>
            <a:chOff x="2361" y="10892"/>
            <a:chExt cx="7200" cy="2774"/>
          </a:xfrm>
        </p:grpSpPr>
        <p:sp>
          <p:nvSpPr>
            <p:cNvPr id="5165" name="AutoShape 24"/>
            <p:cNvSpPr>
              <a:spLocks noRot="1" noChangeAspect="1" noChangeArrowheads="1" noTextEdit="1"/>
            </p:cNvSpPr>
            <p:nvPr/>
          </p:nvSpPr>
          <p:spPr bwMode="auto">
            <a:xfrm>
              <a:off x="2361" y="10892"/>
              <a:ext cx="7200" cy="2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6" name="文本框 374"/>
            <p:cNvSpPr txBox="1">
              <a:spLocks noChangeArrowheads="1"/>
            </p:cNvSpPr>
            <p:nvPr/>
          </p:nvSpPr>
          <p:spPr bwMode="auto">
            <a:xfrm>
              <a:off x="5260" y="13258"/>
              <a:ext cx="1370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38" name="图片 508" descr="7-7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" y="10977"/>
              <a:ext cx="1829" cy="2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67" name="Rectangle 27"/>
          <p:cNvSpPr>
            <a:spLocks noChangeArrowheads="1"/>
          </p:cNvSpPr>
          <p:nvPr/>
        </p:nvSpPr>
        <p:spPr bwMode="auto">
          <a:xfrm>
            <a:off x="0" y="24892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68" name="矩形 5167"/>
          <p:cNvSpPr/>
          <p:nvPr/>
        </p:nvSpPr>
        <p:spPr>
          <a:xfrm>
            <a:off x="601811" y="4075599"/>
            <a:ext cx="111277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】按照以上方法多绘制几个调和图形</a:t>
            </a:r>
            <a:r>
              <a:rPr lang="en-US" altLang="zh-CN" sz="1400" dirty="0"/>
              <a:t>,</a:t>
            </a:r>
            <a:r>
              <a:rPr lang="zh-CN" altLang="zh-CN" sz="1400" dirty="0"/>
              <a:t>如图</a:t>
            </a:r>
            <a:r>
              <a:rPr lang="en-US" altLang="zh-CN" sz="1400" dirty="0"/>
              <a:t>7-72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169" name="Rectangle 3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0" name="画布 376"/>
          <p:cNvGrpSpPr>
            <a:grpSpLocks noChangeAspect="1"/>
          </p:cNvGrpSpPr>
          <p:nvPr/>
        </p:nvGrpSpPr>
        <p:grpSpPr bwMode="auto">
          <a:xfrm>
            <a:off x="4875039" y="1558542"/>
            <a:ext cx="4002679" cy="1607337"/>
            <a:chOff x="2361" y="1405"/>
            <a:chExt cx="7200" cy="2891"/>
          </a:xfrm>
        </p:grpSpPr>
        <p:sp>
          <p:nvSpPr>
            <p:cNvPr id="5171" name="AutoShape 31"/>
            <p:cNvSpPr>
              <a:spLocks noRot="1" noChangeAspect="1" noChangeArrowheads="1" noTextEdit="1"/>
            </p:cNvSpPr>
            <p:nvPr/>
          </p:nvSpPr>
          <p:spPr bwMode="auto">
            <a:xfrm>
              <a:off x="2361" y="1405"/>
              <a:ext cx="7200" cy="2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2" name="文本框 378"/>
            <p:cNvSpPr txBox="1">
              <a:spLocks noChangeArrowheads="1"/>
            </p:cNvSpPr>
            <p:nvPr/>
          </p:nvSpPr>
          <p:spPr bwMode="auto">
            <a:xfrm>
              <a:off x="5180" y="3946"/>
              <a:ext cx="1548" cy="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7-72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45" name="图片 509" descr="7-7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7" y="1754"/>
              <a:ext cx="2883" cy="1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73" name="Rectangle 34"/>
          <p:cNvSpPr>
            <a:spLocks noChangeArrowheads="1"/>
          </p:cNvSpPr>
          <p:nvPr/>
        </p:nvSpPr>
        <p:spPr bwMode="auto">
          <a:xfrm>
            <a:off x="0" y="25749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74" name="矩形 5173"/>
          <p:cNvSpPr/>
          <p:nvPr/>
        </p:nvSpPr>
        <p:spPr>
          <a:xfrm>
            <a:off x="604531" y="4382932"/>
            <a:ext cx="11132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】单击左侧工具栏“艺术笔”工具画出枝干，在属性栏调整笔触数值。如图</a:t>
            </a:r>
            <a:r>
              <a:rPr lang="en-US" altLang="zh-CN" sz="1400" dirty="0"/>
              <a:t>7-73</a:t>
            </a:r>
            <a:r>
              <a:rPr lang="zh-CN" altLang="zh-CN" sz="1400" dirty="0"/>
              <a:t>所示。</a:t>
            </a:r>
          </a:p>
        </p:txBody>
      </p:sp>
      <p:sp>
        <p:nvSpPr>
          <p:cNvPr id="5175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6" name="画布 380"/>
          <p:cNvGrpSpPr>
            <a:grpSpLocks noChangeAspect="1"/>
          </p:cNvGrpSpPr>
          <p:nvPr/>
        </p:nvGrpSpPr>
        <p:grpSpPr bwMode="auto">
          <a:xfrm>
            <a:off x="7080736" y="1748180"/>
            <a:ext cx="2756552" cy="1223106"/>
            <a:chOff x="2361" y="4700"/>
            <a:chExt cx="7200" cy="3194"/>
          </a:xfrm>
        </p:grpSpPr>
        <p:sp>
          <p:nvSpPr>
            <p:cNvPr id="5177" name="AutoShape 38"/>
            <p:cNvSpPr>
              <a:spLocks noRot="1" noChangeAspect="1" noChangeArrowheads="1" noTextEdit="1"/>
            </p:cNvSpPr>
            <p:nvPr/>
          </p:nvSpPr>
          <p:spPr bwMode="auto">
            <a:xfrm>
              <a:off x="2361" y="4700"/>
              <a:ext cx="7200" cy="3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53" name="图片 38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5" y="4700"/>
              <a:ext cx="3652" cy="2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8" name="文本框 382"/>
            <p:cNvSpPr txBox="1">
              <a:spLocks noChangeArrowheads="1"/>
            </p:cNvSpPr>
            <p:nvPr/>
          </p:nvSpPr>
          <p:spPr bwMode="auto">
            <a:xfrm>
              <a:off x="5119" y="7535"/>
              <a:ext cx="1548" cy="3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9" name="Rectangle 41"/>
          <p:cNvSpPr>
            <a:spLocks noChangeArrowheads="1"/>
          </p:cNvSpPr>
          <p:nvPr/>
        </p:nvSpPr>
        <p:spPr bwMode="auto">
          <a:xfrm>
            <a:off x="152400" y="29495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80" name="矩形 5179"/>
          <p:cNvSpPr/>
          <p:nvPr/>
        </p:nvSpPr>
        <p:spPr>
          <a:xfrm>
            <a:off x="606151" y="4690709"/>
            <a:ext cx="11397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】将画好的花移动到枝干上面，选择合适位置进行复制，角度调整，如图</a:t>
            </a:r>
            <a:r>
              <a:rPr lang="en-US" altLang="zh-CN" sz="1400" dirty="0"/>
              <a:t>7-74</a:t>
            </a:r>
            <a:r>
              <a:rPr lang="zh-CN" altLang="zh-CN" sz="1400" dirty="0"/>
              <a:t>，图</a:t>
            </a:r>
            <a:r>
              <a:rPr lang="en-US" altLang="zh-CN" sz="1400" dirty="0"/>
              <a:t>7-75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18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82" name="画布 384"/>
          <p:cNvGrpSpPr>
            <a:grpSpLocks noChangeAspect="1"/>
          </p:cNvGrpSpPr>
          <p:nvPr/>
        </p:nvGrpSpPr>
        <p:grpSpPr bwMode="auto">
          <a:xfrm>
            <a:off x="9124115" y="1808063"/>
            <a:ext cx="2636836" cy="1081087"/>
            <a:chOff x="2361" y="11549"/>
            <a:chExt cx="7200" cy="2951"/>
          </a:xfrm>
        </p:grpSpPr>
        <p:sp>
          <p:nvSpPr>
            <p:cNvPr id="5183" name="AutoShape 47"/>
            <p:cNvSpPr>
              <a:spLocks noRot="1" noChangeAspect="1" noChangeArrowheads="1" noTextEdit="1"/>
            </p:cNvSpPr>
            <p:nvPr/>
          </p:nvSpPr>
          <p:spPr bwMode="auto">
            <a:xfrm>
              <a:off x="2361" y="11549"/>
              <a:ext cx="7200" cy="2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62" name="图片 38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11549"/>
              <a:ext cx="1833" cy="2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文本框 386"/>
            <p:cNvSpPr txBox="1">
              <a:spLocks noChangeArrowheads="1"/>
            </p:cNvSpPr>
            <p:nvPr/>
          </p:nvSpPr>
          <p:spPr bwMode="auto">
            <a:xfrm>
              <a:off x="3803" y="14071"/>
              <a:ext cx="1627" cy="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60" name="图片 38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" y="11549"/>
              <a:ext cx="2431" cy="2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文本框 388"/>
            <p:cNvSpPr txBox="1">
              <a:spLocks noChangeArrowheads="1"/>
            </p:cNvSpPr>
            <p:nvPr/>
          </p:nvSpPr>
          <p:spPr bwMode="auto">
            <a:xfrm>
              <a:off x="6359" y="14071"/>
              <a:ext cx="1428" cy="3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152400" y="27717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9621" y="4998486"/>
            <a:ext cx="113242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】下面绘制背景，选择“矩形工具”，创建与页面等大的矩形，打开“编辑填充”对话框，选择“渐变填充”选择类型“椭圆渐变填充”，“镜像、重复和翻转”为“默认渐变填充”，颜色设置为（</a:t>
            </a:r>
            <a:r>
              <a:rPr lang="en-US" altLang="zh-CN" sz="1400" dirty="0"/>
              <a:t>C:2M:3Y:18K:4</a:t>
            </a:r>
            <a:r>
              <a:rPr lang="zh-CN" altLang="zh-CN" sz="1400" dirty="0"/>
              <a:t>），点击确定，然后去掉轮廓线，效果如图</a:t>
            </a:r>
            <a:r>
              <a:rPr lang="en-US" altLang="zh-CN" sz="1400" dirty="0"/>
              <a:t>7-76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4" name="Rectangle 5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5" name="画布 390"/>
          <p:cNvGrpSpPr>
            <a:grpSpLocks noChangeAspect="1"/>
          </p:cNvGrpSpPr>
          <p:nvPr/>
        </p:nvGrpSpPr>
        <p:grpSpPr bwMode="auto">
          <a:xfrm>
            <a:off x="7080736" y="3506553"/>
            <a:ext cx="5273675" cy="1520825"/>
            <a:chOff x="2361" y="5541"/>
            <a:chExt cx="7200" cy="2075"/>
          </a:xfrm>
        </p:grpSpPr>
        <p:sp>
          <p:nvSpPr>
            <p:cNvPr id="56" name="AutoShape 55"/>
            <p:cNvSpPr>
              <a:spLocks noRot="1" noChangeAspect="1" noChangeArrowheads="1" noTextEdit="1"/>
            </p:cNvSpPr>
            <p:nvPr/>
          </p:nvSpPr>
          <p:spPr bwMode="auto">
            <a:xfrm>
              <a:off x="2361" y="5541"/>
              <a:ext cx="7200" cy="2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70" name="图片 39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6" y="5541"/>
              <a:ext cx="2406" cy="1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文本框 392"/>
            <p:cNvSpPr txBox="1">
              <a:spLocks noChangeArrowheads="1"/>
            </p:cNvSpPr>
            <p:nvPr/>
          </p:nvSpPr>
          <p:spPr bwMode="auto">
            <a:xfrm>
              <a:off x="5184" y="7267"/>
              <a:ext cx="1548" cy="3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8" name="Rectangle 58"/>
          <p:cNvSpPr>
            <a:spLocks noChangeArrowheads="1"/>
          </p:cNvSpPr>
          <p:nvPr/>
        </p:nvSpPr>
        <p:spPr bwMode="auto">
          <a:xfrm>
            <a:off x="0" y="19780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898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59" y="1052736"/>
            <a:ext cx="11377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】选择“椭圆形工具”在背景上绘制几个轮廓图形，如图</a:t>
            </a:r>
            <a:r>
              <a:rPr lang="en-US" altLang="zh-CN" sz="1400" dirty="0"/>
              <a:t>7-77</a:t>
            </a:r>
            <a:r>
              <a:rPr lang="zh-CN" altLang="zh-CN" sz="1400" dirty="0"/>
              <a:t>所示，然后填充为白色，在去掉轮廓线，选择“透明度工具”在属性栏选择“均匀透明度”透明度，创建透明度效果，如图</a:t>
            </a:r>
            <a:r>
              <a:rPr lang="en-US" altLang="zh-CN" sz="1400" dirty="0"/>
              <a:t>7-78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画布 394"/>
          <p:cNvGrpSpPr>
            <a:grpSpLocks noChangeAspect="1"/>
          </p:cNvGrpSpPr>
          <p:nvPr/>
        </p:nvGrpSpPr>
        <p:grpSpPr bwMode="auto">
          <a:xfrm>
            <a:off x="78364" y="1438211"/>
            <a:ext cx="6566674" cy="2285092"/>
            <a:chOff x="2361" y="7718"/>
            <a:chExt cx="7200" cy="2505"/>
          </a:xfrm>
        </p:grpSpPr>
        <p:sp>
          <p:nvSpPr>
            <p:cNvPr id="5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7718"/>
              <a:ext cx="7200" cy="2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396"/>
            <p:cNvSpPr txBox="1">
              <a:spLocks noChangeArrowheads="1"/>
            </p:cNvSpPr>
            <p:nvPr/>
          </p:nvSpPr>
          <p:spPr bwMode="auto">
            <a:xfrm>
              <a:off x="3433" y="9762"/>
              <a:ext cx="1907" cy="4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" name="文本框 398"/>
            <p:cNvSpPr txBox="1">
              <a:spLocks noChangeArrowheads="1"/>
            </p:cNvSpPr>
            <p:nvPr/>
          </p:nvSpPr>
          <p:spPr bwMode="auto">
            <a:xfrm>
              <a:off x="6479" y="9762"/>
              <a:ext cx="1548" cy="3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7-78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0243" name="图片 511" descr="7-7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" y="7968"/>
              <a:ext cx="2467" cy="1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图片 512" descr="7-7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7950"/>
              <a:ext cx="2471" cy="1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22923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990" y="3654848"/>
            <a:ext cx="11330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】将前面设计好的图形群组，拖曳到背景上，放在左侧调整位置、角度，然后再复制一份图形，进行水平反转放在背景右侧，调整合适角度，完成最终效果如图</a:t>
            </a:r>
            <a:r>
              <a:rPr lang="en-US" altLang="zh-CN" sz="1400" dirty="0"/>
              <a:t>7-79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" name="画布 400"/>
          <p:cNvGrpSpPr>
            <a:grpSpLocks noChangeAspect="1"/>
          </p:cNvGrpSpPr>
          <p:nvPr/>
        </p:nvGrpSpPr>
        <p:grpSpPr bwMode="auto">
          <a:xfrm>
            <a:off x="600990" y="4612355"/>
            <a:ext cx="3751526" cy="1879151"/>
            <a:chOff x="2361" y="2292"/>
            <a:chExt cx="7200" cy="3605"/>
          </a:xfrm>
        </p:grpSpPr>
        <p:sp>
          <p:nvSpPr>
            <p:cNvPr id="12" name="AutoShape 14"/>
            <p:cNvSpPr>
              <a:spLocks noRot="1" noChangeAspect="1" noChangeArrowheads="1" noTextEdit="1"/>
            </p:cNvSpPr>
            <p:nvPr/>
          </p:nvSpPr>
          <p:spPr bwMode="auto">
            <a:xfrm>
              <a:off x="2361" y="2292"/>
              <a:ext cx="7200" cy="3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53" name="图片 4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" y="2355"/>
              <a:ext cx="4434" cy="3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文本框 402"/>
            <p:cNvSpPr txBox="1">
              <a:spLocks noChangeArrowheads="1"/>
            </p:cNvSpPr>
            <p:nvPr/>
          </p:nvSpPr>
          <p:spPr bwMode="auto">
            <a:xfrm>
              <a:off x="4820" y="5448"/>
              <a:ext cx="1937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30988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3171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2911" y="253340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22911" y="35730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00424" y="25334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制作播放器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88542" y="357301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绘制国画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203631" y="680717"/>
            <a:ext cx="1584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七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b="1" dirty="0" smtClean="0"/>
              <a:t>编辑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位图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2591" y="121239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课后练习——制作圣诞卡</a:t>
            </a:r>
          </a:p>
          <a:p>
            <a:r>
              <a:rPr lang="zh-CN" altLang="zh-CN" dirty="0"/>
              <a:t>案例提示：使用“美术文本”、“形状”、“椭圆形工具”、“多边形工具”、“手绘工具”、“透明度工具”“阴影”“调和工具”等完成圣诞卡绘制，如图</a:t>
            </a:r>
            <a:r>
              <a:rPr lang="en-US" altLang="zh-CN" dirty="0"/>
              <a:t>7-81</a:t>
            </a:r>
            <a:r>
              <a:rPr lang="zh-CN" altLang="zh-CN" dirty="0"/>
              <a:t>所示。</a:t>
            </a:r>
            <a:endParaRPr lang="zh-CN" altLang="en-US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2354759" y="2412723"/>
            <a:ext cx="2838450" cy="2924175"/>
            <a:chOff x="1800" y="8669"/>
            <a:chExt cx="4470" cy="4606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8669"/>
              <a:ext cx="4470" cy="4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67" name="图片 35" descr="随时随地sgimg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8779"/>
              <a:ext cx="4065" cy="4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402"/>
            <p:cNvSpPr txBox="1">
              <a:spLocks noChangeArrowheads="1"/>
            </p:cNvSpPr>
            <p:nvPr/>
          </p:nvSpPr>
          <p:spPr bwMode="auto">
            <a:xfrm>
              <a:off x="2895" y="12644"/>
              <a:ext cx="2234" cy="5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7-81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33813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247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100" b="1" kern="0" dirty="0" err="1">
                <a:latin typeface="微软雅黑" pitchFamily="34" charset="-122"/>
                <a:ea typeface="微软雅黑" pitchFamily="34" charset="-122"/>
              </a:rPr>
              <a:t>Coreldraw</a:t>
            </a:r>
            <a:r>
              <a:rPr lang="en-US" altLang="zh-CN" sz="1100" b="1" kern="0" dirty="0">
                <a:latin typeface="微软雅黑" pitchFamily="34" charset="-122"/>
                <a:ea typeface="微软雅黑" pitchFamily="34" charset="-122"/>
              </a:rPr>
              <a:t> X7</a:t>
            </a:r>
            <a:r>
              <a:rPr lang="zh-CN" altLang="en-US" sz="1100" b="1" kern="0" dirty="0">
                <a:latin typeface="微软雅黑" pitchFamily="34" charset="-122"/>
                <a:ea typeface="微软雅黑" pitchFamily="34" charset="-122"/>
              </a:rPr>
              <a:t>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图形图像的基础知识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903" y="2348879"/>
            <a:ext cx="92170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祝同学们学有所成</a:t>
            </a:r>
            <a:endParaRPr lang="en-US" altLang="zh-CN" sz="5400" dirty="0" smtClean="0"/>
          </a:p>
          <a:p>
            <a:pPr algn="ctr"/>
            <a:r>
              <a:rPr lang="zh-CN" altLang="en-US" sz="8800" dirty="0" smtClean="0"/>
              <a:t>再 见！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36313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r>
              <a:rPr lang="zh-CN" altLang="zh-CN" dirty="0"/>
              <a:t> 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4155559" y="2708921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第一节 </a:t>
            </a:r>
            <a:r>
              <a:rPr lang="zh-CN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播放器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七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r>
              <a:rPr lang="zh-CN" altLang="en-US" sz="2400" b="1" dirty="0" smtClean="0"/>
              <a:t>编辑位图</a:t>
            </a:r>
            <a:endParaRPr lang="en-US" altLang="zh-CN" sz="2400" b="1" dirty="0" smtClean="0"/>
          </a:p>
        </p:txBody>
      </p:sp>
      <p:sp>
        <p:nvSpPr>
          <p:cNvPr id="12" name="矩形 11"/>
          <p:cNvSpPr/>
          <p:nvPr/>
        </p:nvSpPr>
        <p:spPr>
          <a:xfrm>
            <a:off x="5235473" y="441167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79495" y="285021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39713" y="338882"/>
            <a:ext cx="1407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制作播放器</a:t>
            </a:r>
            <a:endParaRPr lang="zh-CN" altLang="en-US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绘制国画</a:t>
            </a:r>
            <a:endParaRPr lang="zh-CN" altLang="en-US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一、任务分析</a:t>
            </a:r>
            <a:endParaRPr lang="en-US" altLang="zh-CN" dirty="0" smtClean="0"/>
          </a:p>
          <a:p>
            <a:r>
              <a:rPr lang="zh-CN" altLang="zh-CN" dirty="0"/>
              <a:t>关于“播放器”的制作，可以进行如下分析：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dirty="0"/>
              <a:t>在“播放器”的制作过程中，我们可以运用“描摹位图”、“ 颜色调整”、“ 工具“ 艺术笔触”来丰富画面效果。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对角圆角矩形 10"/>
          <p:cNvSpPr/>
          <p:nvPr/>
        </p:nvSpPr>
        <p:spPr>
          <a:xfrm>
            <a:off x="8939713" y="277183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制作播放器</a:t>
            </a: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绘制国画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239" y="800056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/>
              <a:t>二</a:t>
            </a:r>
            <a:r>
              <a:rPr lang="zh-CN" altLang="en-US" dirty="0" smtClean="0"/>
              <a:t>、知识储备</a:t>
            </a:r>
            <a:endParaRPr lang="zh-CN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808756" y="1542905"/>
            <a:ext cx="10753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在设计制作中，我们需要将矢量图对象转换为位图来方便添加颜色调和、滤镜等一些位图编辑。</a:t>
            </a:r>
          </a:p>
          <a:p>
            <a:r>
              <a:rPr lang="zh-CN" altLang="zh-CN" sz="1400" b="1" dirty="0"/>
              <a:t>转换方法：</a:t>
            </a:r>
            <a:r>
              <a:rPr lang="zh-CN" altLang="zh-CN" sz="1400" dirty="0"/>
              <a:t>打开选择要转换的对象，然后在菜单选择“位图”点击“转换为位图”命令，出现“转换为位图”对话框，如图</a:t>
            </a:r>
            <a:r>
              <a:rPr lang="en-US" altLang="zh-CN" sz="1400" dirty="0"/>
              <a:t>7-2</a:t>
            </a:r>
            <a:r>
              <a:rPr lang="zh-CN" altLang="zh-CN" sz="1400" dirty="0"/>
              <a:t>所示，然后在对话框中选择需要的模式，点击“确定”完成转换，效果图如</a:t>
            </a:r>
            <a:r>
              <a:rPr lang="en-US" altLang="zh-CN" sz="1400" dirty="0"/>
              <a:t>7-3</a:t>
            </a:r>
            <a:r>
              <a:rPr lang="zh-CN" altLang="zh-CN" sz="1400" dirty="0"/>
              <a:t>所示。转换完成后就不能进行适量编辑了，需要时可以用描摹来转换回矢量图</a:t>
            </a:r>
            <a:r>
              <a:rPr lang="zh-CN" altLang="zh-CN" sz="1400" dirty="0" smtClean="0"/>
              <a:t>。</a:t>
            </a:r>
            <a:r>
              <a:rPr lang="zh-CN" altLang="zh-CN" sz="1400" dirty="0"/>
              <a:t>“转换为位图”对话框选项介绍如图</a:t>
            </a:r>
            <a:r>
              <a:rPr lang="en-US" altLang="zh-CN" sz="1400" dirty="0"/>
              <a:t>7-4</a:t>
            </a:r>
            <a:r>
              <a:rPr lang="zh-CN" altLang="zh-CN" sz="1400" dirty="0"/>
              <a:t>所</a:t>
            </a:r>
            <a:r>
              <a:rPr lang="zh-CN" altLang="zh-CN" sz="1400" dirty="0" smtClean="0"/>
              <a:t>示</a:t>
            </a:r>
            <a:endParaRPr lang="zh-CN" altLang="zh-CN" sz="1400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画布 151"/>
          <p:cNvGrpSpPr>
            <a:grpSpLocks noChangeAspect="1"/>
          </p:cNvGrpSpPr>
          <p:nvPr/>
        </p:nvGrpSpPr>
        <p:grpSpPr bwMode="auto">
          <a:xfrm>
            <a:off x="12457" y="2394482"/>
            <a:ext cx="4010943" cy="1408322"/>
            <a:chOff x="2361" y="610"/>
            <a:chExt cx="6579" cy="2311"/>
          </a:xfrm>
        </p:grpSpPr>
        <p:sp>
          <p:nvSpPr>
            <p:cNvPr id="41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361" y="610"/>
              <a:ext cx="6579" cy="2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155"/>
            <p:cNvSpPr txBox="1">
              <a:spLocks noChangeArrowheads="1"/>
            </p:cNvSpPr>
            <p:nvPr/>
          </p:nvSpPr>
          <p:spPr bwMode="auto">
            <a:xfrm>
              <a:off x="3902" y="2378"/>
              <a:ext cx="140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3" name="文本框 157"/>
            <p:cNvSpPr txBox="1">
              <a:spLocks noChangeArrowheads="1"/>
            </p:cNvSpPr>
            <p:nvPr/>
          </p:nvSpPr>
          <p:spPr bwMode="auto">
            <a:xfrm>
              <a:off x="6518" y="2378"/>
              <a:ext cx="1528" cy="3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51" name="图片 422" descr="7-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9" y="723"/>
              <a:ext cx="1652" cy="1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图片 423" descr="7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3" y="717"/>
              <a:ext cx="1826" cy="1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-59781" y="252399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6" name="Group 11"/>
          <p:cNvGrpSpPr>
            <a:grpSpLocks noChangeAspect="1"/>
          </p:cNvGrpSpPr>
          <p:nvPr/>
        </p:nvGrpSpPr>
        <p:grpSpPr bwMode="auto">
          <a:xfrm>
            <a:off x="3478365" y="2484518"/>
            <a:ext cx="1241171" cy="1318286"/>
            <a:chOff x="1800" y="4642"/>
            <a:chExt cx="2535" cy="2693"/>
          </a:xfrm>
        </p:grpSpPr>
        <p:sp>
          <p:nvSpPr>
            <p:cNvPr id="47" name="AutoShape 14"/>
            <p:cNvSpPr>
              <a:spLocks noChangeAspect="1" noChangeArrowheads="1" noTextEdit="1"/>
            </p:cNvSpPr>
            <p:nvPr/>
          </p:nvSpPr>
          <p:spPr bwMode="auto">
            <a:xfrm>
              <a:off x="1800" y="4642"/>
              <a:ext cx="2535" cy="2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61" name="图片 106" descr="100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5" y="4771"/>
              <a:ext cx="2191" cy="1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文本框 157"/>
            <p:cNvSpPr txBox="1">
              <a:spLocks noChangeArrowheads="1"/>
            </p:cNvSpPr>
            <p:nvPr/>
          </p:nvSpPr>
          <p:spPr bwMode="auto">
            <a:xfrm>
              <a:off x="2148" y="6751"/>
              <a:ext cx="1763" cy="4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-59781" y="254146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42456" y="3724480"/>
            <a:ext cx="109973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分辨率：</a:t>
            </a:r>
            <a:r>
              <a:rPr lang="zh-CN" altLang="zh-CN" sz="1400" dirty="0"/>
              <a:t>设置对象转换为位图后的清晰程度，可以直接输入或者选择需要的数值。数值越大图像越清晰，数值越小图像越模糊。</a:t>
            </a:r>
          </a:p>
          <a:p>
            <a:r>
              <a:rPr lang="zh-CN" altLang="zh-CN" sz="1400" b="1" dirty="0"/>
              <a:t>颜色模式：</a:t>
            </a:r>
            <a:r>
              <a:rPr lang="zh-CN" altLang="zh-CN" sz="1400" dirty="0"/>
              <a:t>用于设置位图的颜色显示模式如图</a:t>
            </a:r>
            <a:r>
              <a:rPr lang="en-US" altLang="zh-CN" sz="1400" dirty="0"/>
              <a:t>7-5</a:t>
            </a:r>
            <a:r>
              <a:rPr lang="zh-CN" altLang="zh-CN" sz="1400" dirty="0"/>
              <a:t>所示，颜色位数越少，颜色丰富程度越低，如图</a:t>
            </a:r>
            <a:r>
              <a:rPr lang="en-US" altLang="zh-CN" sz="1400" dirty="0"/>
              <a:t>7-6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/>
              <a:t>递色处理：</a:t>
            </a:r>
            <a:r>
              <a:rPr lang="zh-CN" altLang="zh-CN" sz="1400" dirty="0"/>
              <a:t>以模拟的颜色块数目来显示更多的颜色。</a:t>
            </a:r>
          </a:p>
          <a:p>
            <a:r>
              <a:rPr lang="zh-CN" altLang="zh-CN" sz="1400" b="1" dirty="0"/>
              <a:t>总是重叠黑色：</a:t>
            </a:r>
            <a:r>
              <a:rPr lang="zh-CN" altLang="zh-CN" sz="1400" dirty="0"/>
              <a:t>可以在印刷时避免套版不准和露白现象。</a:t>
            </a:r>
          </a:p>
          <a:p>
            <a:r>
              <a:rPr lang="zh-CN" altLang="zh-CN" sz="1400" b="1" dirty="0"/>
              <a:t>背景透明：</a:t>
            </a:r>
            <a:r>
              <a:rPr lang="zh-CN" altLang="zh-CN" sz="1400" dirty="0"/>
              <a:t>可以是转换对象背景透明，没有选择的时候显示为白色背景。</a:t>
            </a:r>
            <a:endParaRPr lang="zh-CN" alt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882239" y="1169388"/>
            <a:ext cx="2696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/>
              <a:t>矢量图转位图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63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8575" y="89942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/>
              <a:t>描摹位图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98575" y="1268760"/>
            <a:ext cx="11089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描摹位图可以把位图为矢量图形操作方法如图</a:t>
            </a:r>
            <a:r>
              <a:rPr lang="en-US" altLang="zh-CN" sz="1400" dirty="0"/>
              <a:t>7-7</a:t>
            </a:r>
            <a:r>
              <a:rPr lang="zh-CN" altLang="zh-CN" sz="1400" dirty="0"/>
              <a:t>所示，单击菜单“位图”可以在下拉的选项中选择“快速描摹”“中心线描摹”“轮廓描摹”三种方法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/>
              <a:t>快速描摹：</a:t>
            </a:r>
            <a:r>
              <a:rPr lang="zh-CN" altLang="zh-CN" sz="1400" dirty="0"/>
              <a:t>快速描摹可以进行一键描摹，描摹完成后为图对象上面会出现描摹的矢量图。如图</a:t>
            </a:r>
            <a:r>
              <a:rPr lang="en-US" altLang="zh-CN" sz="1400" dirty="0"/>
              <a:t>7-8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/>
              <a:t>中心线描摹：</a:t>
            </a:r>
            <a:r>
              <a:rPr lang="zh-CN" altLang="zh-CN" sz="1400" dirty="0"/>
              <a:t>可以将对象以线条的形式描摹出来，中心线描摹的方式包括“技术图解”和“线条画”。</a:t>
            </a:r>
          </a:p>
          <a:p>
            <a:r>
              <a:rPr lang="zh-CN" altLang="zh-CN" sz="1400" dirty="0"/>
              <a:t>选中需要转换的位图，然后单击菜单“位图”可以在下拉的选项中选择“中心线描摹</a:t>
            </a:r>
            <a:r>
              <a:rPr lang="en-US" altLang="zh-CN" sz="1400" dirty="0"/>
              <a:t>&gt;</a:t>
            </a:r>
            <a:r>
              <a:rPr lang="zh-CN" altLang="zh-CN" sz="1400" dirty="0"/>
              <a:t>技术图解”或者“中心线描摹</a:t>
            </a:r>
            <a:r>
              <a:rPr lang="en-US" altLang="zh-CN" sz="1400" dirty="0"/>
              <a:t>&gt;</a:t>
            </a:r>
            <a:r>
              <a:rPr lang="zh-CN" altLang="zh-CN" sz="1400" dirty="0"/>
              <a:t>线条画”菜单命令，打开“</a:t>
            </a:r>
            <a:r>
              <a:rPr lang="en-US" altLang="zh-CN" sz="1400" dirty="0" err="1"/>
              <a:t>PowerTRACE</a:t>
            </a:r>
            <a:r>
              <a:rPr lang="zh-CN" altLang="zh-CN" sz="1400" dirty="0"/>
              <a:t>”对话框，在</a:t>
            </a:r>
            <a:r>
              <a:rPr lang="en-US" altLang="zh-CN" sz="1400" dirty="0" err="1"/>
              <a:t>PowerTRACE</a:t>
            </a:r>
            <a:r>
              <a:rPr lang="zh-CN" altLang="zh-CN" sz="1400" dirty="0"/>
              <a:t>”对话框中调节“细节”“平衡”“拐角平滑度”的数值，来设置描摹出来的精细程度，然后 在预览图上查看调节效果，调节完成后点击确定完成描摹。如图</a:t>
            </a:r>
            <a:r>
              <a:rPr lang="en-US" altLang="zh-CN" sz="1400" dirty="0"/>
              <a:t>7-9</a:t>
            </a:r>
            <a:r>
              <a:rPr lang="zh-CN" altLang="zh-CN" sz="1400" dirty="0"/>
              <a:t>、图</a:t>
            </a:r>
            <a:r>
              <a:rPr lang="en-US" altLang="zh-CN" sz="1400" dirty="0"/>
              <a:t>7-10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/>
              <a:t>轮廓描摹：</a:t>
            </a:r>
            <a:r>
              <a:rPr lang="zh-CN" altLang="zh-CN" sz="1400" dirty="0"/>
              <a:t>使用没有轮廓的闭合路径描摹对象，轮廓描摹包括“线条图”“徽标”“详细徽标”“剪切画”“低品质图像”和“高品质图像”。</a:t>
            </a:r>
          </a:p>
          <a:p>
            <a:r>
              <a:rPr lang="zh-CN" altLang="zh-CN" sz="1400" dirty="0"/>
              <a:t>选中需要转换的位图，然后单击菜单“位图”可以在下拉的选项中选择“轮廓描摹</a:t>
            </a:r>
            <a:r>
              <a:rPr lang="en-US" altLang="zh-CN" sz="1400" dirty="0"/>
              <a:t>&gt;</a:t>
            </a:r>
            <a:r>
              <a:rPr lang="zh-CN" altLang="zh-CN" sz="1400" dirty="0"/>
              <a:t>线条图”菜单命令，打开“</a:t>
            </a:r>
            <a:r>
              <a:rPr lang="en-US" altLang="zh-CN" sz="1400" dirty="0" err="1"/>
              <a:t>PowerTRACE</a:t>
            </a:r>
            <a:r>
              <a:rPr lang="zh-CN" altLang="zh-CN" sz="1400" dirty="0"/>
              <a:t>”对话框，在</a:t>
            </a:r>
            <a:r>
              <a:rPr lang="en-US" altLang="zh-CN" sz="1400" dirty="0" err="1"/>
              <a:t>PowerTRACE</a:t>
            </a:r>
            <a:r>
              <a:rPr lang="zh-CN" altLang="zh-CN" sz="1400" dirty="0"/>
              <a:t>”对话框中调节“细节”“平衡”“拐角平滑度”的数值，来设置描摹出来的精细程度，然后在预览图上查看调节效果，调节完成后点击确定完成描摹。如图</a:t>
            </a:r>
            <a:r>
              <a:rPr lang="en-US" altLang="zh-CN" sz="1400" dirty="0"/>
              <a:t>7-11,</a:t>
            </a:r>
            <a:r>
              <a:rPr lang="zh-CN" altLang="zh-CN" sz="1400" dirty="0"/>
              <a:t>图</a:t>
            </a:r>
            <a:r>
              <a:rPr lang="en-US" altLang="zh-CN" sz="1400" dirty="0"/>
              <a:t>7-12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画布 166"/>
          <p:cNvGrpSpPr>
            <a:grpSpLocks noChangeAspect="1"/>
          </p:cNvGrpSpPr>
          <p:nvPr/>
        </p:nvGrpSpPr>
        <p:grpSpPr bwMode="auto">
          <a:xfrm>
            <a:off x="-1280737" y="3946416"/>
            <a:ext cx="4467225" cy="2087563"/>
            <a:chOff x="2361" y="-656"/>
            <a:chExt cx="6098" cy="2849"/>
          </a:xfrm>
        </p:grpSpPr>
        <p:sp>
          <p:nvSpPr>
            <p:cNvPr id="6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61" y="-656"/>
              <a:ext cx="6098" cy="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168"/>
            <p:cNvSpPr txBox="1">
              <a:spLocks noChangeArrowheads="1"/>
            </p:cNvSpPr>
            <p:nvPr/>
          </p:nvSpPr>
          <p:spPr bwMode="auto">
            <a:xfrm>
              <a:off x="5080" y="1793"/>
              <a:ext cx="1619" cy="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7-7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74" name="图片 426" descr="7-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8" y="-560"/>
              <a:ext cx="1064" cy="2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5447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画布 170"/>
          <p:cNvGrpSpPr>
            <a:grpSpLocks noChangeAspect="1"/>
          </p:cNvGrpSpPr>
          <p:nvPr/>
        </p:nvGrpSpPr>
        <p:grpSpPr bwMode="auto">
          <a:xfrm>
            <a:off x="-237529" y="3914632"/>
            <a:ext cx="5273675" cy="1657350"/>
            <a:chOff x="2361" y="6255"/>
            <a:chExt cx="7200" cy="2262"/>
          </a:xfrm>
        </p:grpSpPr>
        <p:sp>
          <p:nvSpPr>
            <p:cNvPr id="11" name="AutoShape 11"/>
            <p:cNvSpPr>
              <a:spLocks noRot="1" noChangeAspect="1" noChangeArrowheads="1" noTextEdit="1"/>
            </p:cNvSpPr>
            <p:nvPr/>
          </p:nvSpPr>
          <p:spPr bwMode="auto">
            <a:xfrm>
              <a:off x="2361" y="6255"/>
              <a:ext cx="7200" cy="2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文本框 172"/>
            <p:cNvSpPr txBox="1">
              <a:spLocks noChangeArrowheads="1"/>
            </p:cNvSpPr>
            <p:nvPr/>
          </p:nvSpPr>
          <p:spPr bwMode="auto">
            <a:xfrm>
              <a:off x="5285" y="8132"/>
              <a:ext cx="1317" cy="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7-8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81" name="图片 429" descr="7-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1" y="6502"/>
              <a:ext cx="1791" cy="1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21145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5" name="画布 174"/>
          <p:cNvGrpSpPr>
            <a:grpSpLocks noChangeAspect="1"/>
          </p:cNvGrpSpPr>
          <p:nvPr/>
        </p:nvGrpSpPr>
        <p:grpSpPr bwMode="auto">
          <a:xfrm>
            <a:off x="2714799" y="4016759"/>
            <a:ext cx="4933950" cy="1809750"/>
            <a:chOff x="2361" y="11065"/>
            <a:chExt cx="6735" cy="2472"/>
          </a:xfrm>
        </p:grpSpPr>
        <p:sp>
          <p:nvSpPr>
            <p:cNvPr id="16" name="AutoShape 20"/>
            <p:cNvSpPr>
              <a:spLocks noRot="1" noChangeAspect="1" noChangeArrowheads="1" noTextEdit="1"/>
            </p:cNvSpPr>
            <p:nvPr/>
          </p:nvSpPr>
          <p:spPr bwMode="auto">
            <a:xfrm>
              <a:off x="2361" y="11065"/>
              <a:ext cx="6735" cy="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76"/>
            <p:cNvSpPr txBox="1">
              <a:spLocks noChangeArrowheads="1"/>
            </p:cNvSpPr>
            <p:nvPr/>
          </p:nvSpPr>
          <p:spPr bwMode="auto">
            <a:xfrm>
              <a:off x="3537" y="13120"/>
              <a:ext cx="1748" cy="4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" name="文本框 179"/>
            <p:cNvSpPr txBox="1">
              <a:spLocks noChangeArrowheads="1"/>
            </p:cNvSpPr>
            <p:nvPr/>
          </p:nvSpPr>
          <p:spPr bwMode="auto">
            <a:xfrm>
              <a:off x="7241" y="13120"/>
              <a:ext cx="1478" cy="4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89" name="图片 430" descr="7-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5" y="11211"/>
              <a:ext cx="1985" cy="1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8" name="图片 431" descr="7-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1" y="11194"/>
              <a:ext cx="2628" cy="1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0" y="22669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画布 181"/>
          <p:cNvGrpSpPr>
            <a:grpSpLocks noChangeAspect="1"/>
          </p:cNvGrpSpPr>
          <p:nvPr/>
        </p:nvGrpSpPr>
        <p:grpSpPr bwMode="auto">
          <a:xfrm>
            <a:off x="7091982" y="4058827"/>
            <a:ext cx="4695825" cy="1725613"/>
            <a:chOff x="2361" y="2960"/>
            <a:chExt cx="6410" cy="2356"/>
          </a:xfrm>
        </p:grpSpPr>
        <p:sp>
          <p:nvSpPr>
            <p:cNvPr id="22" name="AutoShape 30"/>
            <p:cNvSpPr>
              <a:spLocks noRot="1" noChangeAspect="1" noChangeArrowheads="1" noTextEdit="1"/>
            </p:cNvSpPr>
            <p:nvPr/>
          </p:nvSpPr>
          <p:spPr bwMode="auto">
            <a:xfrm>
              <a:off x="2361" y="2960"/>
              <a:ext cx="6410" cy="2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183"/>
            <p:cNvSpPr txBox="1">
              <a:spLocks noChangeArrowheads="1"/>
            </p:cNvSpPr>
            <p:nvPr/>
          </p:nvSpPr>
          <p:spPr bwMode="auto">
            <a:xfrm>
              <a:off x="3233" y="4806"/>
              <a:ext cx="2057" cy="5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4" name="文本框 185"/>
            <p:cNvSpPr txBox="1">
              <a:spLocks noChangeArrowheads="1"/>
            </p:cNvSpPr>
            <p:nvPr/>
          </p:nvSpPr>
          <p:spPr bwMode="auto">
            <a:xfrm>
              <a:off x="6585" y="4658"/>
              <a:ext cx="1648" cy="5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99" name="图片 432" descr="7-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8" y="3152"/>
              <a:ext cx="1888" cy="1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98" name="图片 433" descr="7-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4" y="3116"/>
              <a:ext cx="2507" cy="1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Rectangle 34"/>
          <p:cNvSpPr>
            <a:spLocks noChangeArrowheads="1"/>
          </p:cNvSpPr>
          <p:nvPr/>
        </p:nvSpPr>
        <p:spPr bwMode="auto">
          <a:xfrm>
            <a:off x="0" y="21828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037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567" y="979941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/>
              <a:t>颜色调整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26567" y="1373901"/>
            <a:ext cx="11377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b="1" dirty="0"/>
              <a:t> </a:t>
            </a:r>
            <a:r>
              <a:rPr lang="zh-CN" altLang="zh-CN" sz="1400" dirty="0"/>
              <a:t>导入的位图可以在“效果</a:t>
            </a:r>
            <a:r>
              <a:rPr lang="en-US" altLang="zh-CN" sz="1400" dirty="0"/>
              <a:t>&gt;</a:t>
            </a:r>
            <a:r>
              <a:rPr lang="zh-CN" altLang="zh-CN" sz="1400" dirty="0"/>
              <a:t>调整”菜单对其进行颜色调整，使颜色更丰富。调整方式有“高反差”“局部平衡”“取样</a:t>
            </a:r>
            <a:r>
              <a:rPr lang="en-US" altLang="zh-CN" sz="1400" dirty="0"/>
              <a:t>/</a:t>
            </a:r>
            <a:r>
              <a:rPr lang="zh-CN" altLang="zh-CN" sz="1400" dirty="0"/>
              <a:t>目标平衡”“调和曲线”“亮度</a:t>
            </a:r>
            <a:r>
              <a:rPr lang="en-US" altLang="zh-CN" sz="1400" dirty="0"/>
              <a:t>/</a:t>
            </a:r>
            <a:r>
              <a:rPr lang="zh-CN" altLang="zh-CN" sz="1400" dirty="0"/>
              <a:t>对比度</a:t>
            </a:r>
            <a:r>
              <a:rPr lang="en-US" altLang="zh-CN" sz="1400" dirty="0"/>
              <a:t>/</a:t>
            </a:r>
            <a:r>
              <a:rPr lang="zh-CN" altLang="zh-CN" sz="1400" dirty="0"/>
              <a:t>强度”“颜色平衡”“伽玛值”“色度</a:t>
            </a:r>
            <a:r>
              <a:rPr lang="en-US" altLang="zh-CN" sz="1400" dirty="0"/>
              <a:t>/</a:t>
            </a:r>
            <a:r>
              <a:rPr lang="zh-CN" altLang="zh-CN" sz="1400" dirty="0"/>
              <a:t>饱和度</a:t>
            </a:r>
            <a:r>
              <a:rPr lang="en-US" altLang="zh-CN" sz="1400" dirty="0"/>
              <a:t>/</a:t>
            </a:r>
            <a:r>
              <a:rPr lang="zh-CN" altLang="zh-CN" sz="1400" dirty="0"/>
              <a:t>亮度”“所选颜色”“替换颜色”“取消饱和”“通道混合器”如图</a:t>
            </a:r>
            <a:r>
              <a:rPr lang="en-US" altLang="zh-CN" sz="1400" dirty="0"/>
              <a:t>7-13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画布 187"/>
          <p:cNvGrpSpPr>
            <a:grpSpLocks noChangeAspect="1"/>
          </p:cNvGrpSpPr>
          <p:nvPr/>
        </p:nvGrpSpPr>
        <p:grpSpPr bwMode="auto">
          <a:xfrm>
            <a:off x="-741585" y="2012950"/>
            <a:ext cx="5273675" cy="1555750"/>
            <a:chOff x="2361" y="9492"/>
            <a:chExt cx="7200" cy="2125"/>
          </a:xfrm>
        </p:grpSpPr>
        <p:sp>
          <p:nvSpPr>
            <p:cNvPr id="6" name="AutoShape 4"/>
            <p:cNvSpPr>
              <a:spLocks noRot="1" noChangeAspect="1" noChangeArrowheads="1" noTextEdit="1"/>
            </p:cNvSpPr>
            <p:nvPr/>
          </p:nvSpPr>
          <p:spPr bwMode="auto">
            <a:xfrm>
              <a:off x="2361" y="9492"/>
              <a:ext cx="7200" cy="2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189"/>
            <p:cNvSpPr txBox="1">
              <a:spLocks noChangeArrowheads="1"/>
            </p:cNvSpPr>
            <p:nvPr/>
          </p:nvSpPr>
          <p:spPr bwMode="auto">
            <a:xfrm>
              <a:off x="5144" y="11247"/>
              <a:ext cx="1638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7-13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098" name="图片 434" descr="7-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" y="9612"/>
              <a:ext cx="1827" cy="1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0129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6567" y="400506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</a:t>
            </a:r>
            <a:r>
              <a:rPr lang="zh-CN" altLang="en-US" dirty="0" smtClean="0"/>
              <a:t>、</a:t>
            </a:r>
            <a:r>
              <a:rPr lang="zh-CN" altLang="zh-CN" dirty="0"/>
              <a:t>模糊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2541" y="4374396"/>
            <a:ext cx="11351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模糊是绘图中最常用的效果，可以在“效果</a:t>
            </a:r>
            <a:r>
              <a:rPr lang="en-US" altLang="zh-CN" sz="1400" dirty="0"/>
              <a:t>&gt;</a:t>
            </a:r>
            <a:r>
              <a:rPr lang="zh-CN" altLang="zh-CN" sz="1400" dirty="0"/>
              <a:t>模糊”菜单对其进行调整，如图</a:t>
            </a:r>
            <a:r>
              <a:rPr lang="en-US" altLang="zh-CN" sz="1400" dirty="0"/>
              <a:t>7-14</a:t>
            </a:r>
            <a:r>
              <a:rPr lang="zh-CN" altLang="zh-CN" sz="1400" dirty="0"/>
              <a:t>所示，包括“定向平滑”“高斯式模糊”“锯齿状模糊”“低通滤波器”“动态模糊”“放射式模糊”“平滑”“柔和”“缩放”和“智能模糊”。</a:t>
            </a:r>
            <a:endParaRPr lang="zh-CN" altLang="en-US" sz="1400" dirty="0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画布 412"/>
          <p:cNvGrpSpPr>
            <a:grpSpLocks noChangeAspect="1"/>
          </p:cNvGrpSpPr>
          <p:nvPr/>
        </p:nvGrpSpPr>
        <p:grpSpPr bwMode="auto">
          <a:xfrm>
            <a:off x="1267211" y="1707757"/>
            <a:ext cx="3681884" cy="2481973"/>
            <a:chOff x="2361" y="8346"/>
            <a:chExt cx="6410" cy="4320"/>
          </a:xfrm>
        </p:grpSpPr>
        <p:sp>
          <p:nvSpPr>
            <p:cNvPr id="13" name="AutoShape 11"/>
            <p:cNvSpPr>
              <a:spLocks noRot="1" noChangeAspect="1" noChangeArrowheads="1" noTextEdit="1"/>
            </p:cNvSpPr>
            <p:nvPr/>
          </p:nvSpPr>
          <p:spPr bwMode="auto">
            <a:xfrm>
              <a:off x="2361" y="8346"/>
              <a:ext cx="641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文本框 413"/>
            <p:cNvSpPr txBox="1">
              <a:spLocks noChangeArrowheads="1"/>
            </p:cNvSpPr>
            <p:nvPr/>
          </p:nvSpPr>
          <p:spPr bwMode="auto">
            <a:xfrm>
              <a:off x="5231" y="12126"/>
              <a:ext cx="1518" cy="3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105" name="图片 435" descr="7-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" y="8611"/>
              <a:ext cx="1816" cy="3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36226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917" y="5013176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、艺术笔触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20322" y="5382508"/>
            <a:ext cx="113835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艺术笔触用于将位图以手工绘画的方法进行转换，创造不同的绘画风格，可以打开相应的笔触进行详细设置。艺术笔触包括“炭笔画”“单色蜡笔画”“蜡笔画”“立体派”“印象派”“调色刀”“彩色蜡笔画”“钢笔画”“点彩派”“木版画”“素描”“水彩画”“水</a:t>
            </a:r>
            <a:r>
              <a:rPr lang="en-US" altLang="zh-CN" sz="1400" dirty="0"/>
              <a:t>-</a:t>
            </a:r>
            <a:r>
              <a:rPr lang="zh-CN" altLang="zh-CN" sz="1400" dirty="0"/>
              <a:t>印画”“波纹纸画”</a:t>
            </a:r>
            <a:r>
              <a:rPr lang="en-US" altLang="zh-CN" sz="1400" dirty="0"/>
              <a:t>14</a:t>
            </a:r>
            <a:r>
              <a:rPr lang="zh-CN" altLang="zh-CN" sz="1400" dirty="0"/>
              <a:t>种效果。如图</a:t>
            </a:r>
            <a:r>
              <a:rPr lang="en-US" altLang="zh-CN" sz="1400" dirty="0"/>
              <a:t>7-15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画布 195"/>
          <p:cNvGrpSpPr>
            <a:grpSpLocks noChangeAspect="1"/>
          </p:cNvGrpSpPr>
          <p:nvPr/>
        </p:nvGrpSpPr>
        <p:grpSpPr bwMode="auto">
          <a:xfrm>
            <a:off x="2801425" y="1860008"/>
            <a:ext cx="5273675" cy="2508250"/>
            <a:chOff x="2361" y="8536"/>
            <a:chExt cx="7200" cy="3423"/>
          </a:xfrm>
        </p:grpSpPr>
        <p:sp>
          <p:nvSpPr>
            <p:cNvPr id="20" name="AutoShape 18"/>
            <p:cNvSpPr>
              <a:spLocks noRot="1" noChangeAspect="1" noChangeArrowheads="1" noTextEdit="1"/>
            </p:cNvSpPr>
            <p:nvPr/>
          </p:nvSpPr>
          <p:spPr bwMode="auto">
            <a:xfrm>
              <a:off x="2361" y="8536"/>
              <a:ext cx="7200" cy="3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文本框 197"/>
            <p:cNvSpPr txBox="1">
              <a:spLocks noChangeArrowheads="1"/>
            </p:cNvSpPr>
            <p:nvPr/>
          </p:nvSpPr>
          <p:spPr bwMode="auto">
            <a:xfrm>
              <a:off x="4999" y="11566"/>
              <a:ext cx="1864" cy="3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7-15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112" name="图片 436" descr="7-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" y="8649"/>
              <a:ext cx="1396" cy="2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9654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750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2645" y="815555"/>
            <a:ext cx="902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zh-CN" altLang="zh-CN" dirty="0"/>
          </a:p>
        </p:txBody>
      </p:sp>
      <p:sp>
        <p:nvSpPr>
          <p:cNvPr id="15" name="TextBox 14"/>
          <p:cNvSpPr txBox="1"/>
          <p:nvPr/>
        </p:nvSpPr>
        <p:spPr>
          <a:xfrm>
            <a:off x="10525901" y="285021"/>
            <a:ext cx="122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制作播放器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6530" y="1184887"/>
            <a:ext cx="10749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】新建空白文档。设置文档名称为“播放器”，设置“宽”为</a:t>
            </a:r>
            <a:r>
              <a:rPr lang="en-US" altLang="zh-CN" sz="1400" dirty="0"/>
              <a:t>310mm</a:t>
            </a:r>
            <a:r>
              <a:rPr lang="zh-CN" altLang="zh-CN" sz="1400" dirty="0"/>
              <a:t>、“高”为</a:t>
            </a:r>
            <a:r>
              <a:rPr lang="en-US" altLang="zh-CN" sz="1400" dirty="0"/>
              <a:t>200mm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】单击左侧工具栏选择“矩形工具”快捷键“</a:t>
            </a:r>
            <a:r>
              <a:rPr lang="en-US" altLang="zh-CN" sz="1400" dirty="0"/>
              <a:t>F6</a:t>
            </a:r>
            <a:r>
              <a:rPr lang="zh-CN" altLang="zh-CN" sz="1400" dirty="0"/>
              <a:t>”，在页面创建等大矩形，图</a:t>
            </a:r>
            <a:r>
              <a:rPr lang="en-US" altLang="zh-CN" sz="1400" dirty="0"/>
              <a:t>7-16</a:t>
            </a:r>
            <a:r>
              <a:rPr lang="zh-CN" altLang="zh-CN" sz="1400" dirty="0"/>
              <a:t>所示，如图</a:t>
            </a:r>
            <a:r>
              <a:rPr lang="en-US" altLang="zh-CN" sz="1400" dirty="0"/>
              <a:t>7-17</a:t>
            </a:r>
            <a:r>
              <a:rPr lang="zh-CN" altLang="zh-CN" sz="1400" dirty="0"/>
              <a:t>所示，然后填充颜色为（</a:t>
            </a:r>
            <a:r>
              <a:rPr lang="en-US" altLang="zh-CN" sz="1400" dirty="0"/>
              <a:t>C:93,M:88,Y:89,K:80</a:t>
            </a:r>
            <a:r>
              <a:rPr lang="zh-CN" altLang="zh-CN" sz="1400" dirty="0"/>
              <a:t>），。</a:t>
            </a:r>
            <a:endParaRPr lang="zh-CN" altLang="en-US" sz="1400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画布 410"/>
          <p:cNvGrpSpPr>
            <a:grpSpLocks noChangeAspect="1"/>
          </p:cNvGrpSpPr>
          <p:nvPr/>
        </p:nvGrpSpPr>
        <p:grpSpPr bwMode="auto">
          <a:xfrm>
            <a:off x="1151393" y="1923551"/>
            <a:ext cx="3053588" cy="1385268"/>
            <a:chOff x="2220" y="9048"/>
            <a:chExt cx="8145" cy="3694"/>
          </a:xfrm>
        </p:grpSpPr>
        <p:sp>
          <p:nvSpPr>
            <p:cNvPr id="19" name="AutoShape 6"/>
            <p:cNvSpPr>
              <a:spLocks noRot="1" noChangeAspect="1" noChangeArrowheads="1" noTextEdit="1"/>
            </p:cNvSpPr>
            <p:nvPr/>
          </p:nvSpPr>
          <p:spPr bwMode="auto">
            <a:xfrm>
              <a:off x="2220" y="9048"/>
              <a:ext cx="8145" cy="3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417"/>
            <p:cNvSpPr txBox="1">
              <a:spLocks noChangeArrowheads="1"/>
            </p:cNvSpPr>
            <p:nvPr/>
          </p:nvSpPr>
          <p:spPr bwMode="auto">
            <a:xfrm>
              <a:off x="7617" y="12006"/>
              <a:ext cx="1338" cy="4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1" name="文本框 418"/>
            <p:cNvSpPr txBox="1">
              <a:spLocks noChangeArrowheads="1"/>
            </p:cNvSpPr>
            <p:nvPr/>
          </p:nvSpPr>
          <p:spPr bwMode="auto">
            <a:xfrm>
              <a:off x="3389" y="11965"/>
              <a:ext cx="2122" cy="4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7-16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23" name="图片 437" descr="7-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9229"/>
              <a:ext cx="3851" cy="2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图片 438" descr="7-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" y="9235"/>
              <a:ext cx="3757" cy="2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28035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51393" y="3346974"/>
            <a:ext cx="102043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】导入素材“阳光”，点击菜单“位图”选择“模糊”命令，添加“高斯模糊”滤镜效果，如图</a:t>
            </a:r>
            <a:r>
              <a:rPr lang="en-US" altLang="zh-CN" sz="1400" dirty="0"/>
              <a:t>7-18</a:t>
            </a:r>
            <a:r>
              <a:rPr lang="zh-CN" altLang="zh-CN" sz="1400" dirty="0"/>
              <a:t>所示，调整合适大小，放置页面上方位置，如图</a:t>
            </a:r>
            <a:r>
              <a:rPr lang="en-US" altLang="zh-CN" sz="1400" dirty="0"/>
              <a:t>7-19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】单击“矩形工具”选择“圆角”，角度为“</a:t>
            </a:r>
            <a:r>
              <a:rPr lang="en-US" altLang="zh-CN" sz="1400" dirty="0"/>
              <a:t>3mm</a:t>
            </a:r>
            <a:r>
              <a:rPr lang="zh-CN" altLang="zh-CN" sz="1400" dirty="0"/>
              <a:t>”，边框为“无”，如图</a:t>
            </a:r>
            <a:r>
              <a:rPr lang="en-US" altLang="zh-CN" sz="1400" dirty="0"/>
              <a:t>7-20</a:t>
            </a:r>
            <a:r>
              <a:rPr lang="zh-CN" altLang="zh-CN" sz="1400" dirty="0"/>
              <a:t>所示。在页面下方左侧绘制矩形，如图</a:t>
            </a:r>
            <a:r>
              <a:rPr lang="en-US" altLang="zh-CN" sz="1400" dirty="0"/>
              <a:t>7-21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】打开“颜色填充”将矩形填充渐变颜色，分别为（</a:t>
            </a:r>
            <a:r>
              <a:rPr lang="en-US" altLang="zh-CN" sz="1400" dirty="0"/>
              <a:t>C:81M:78Y:76K:56</a:t>
            </a:r>
            <a:r>
              <a:rPr lang="zh-CN" altLang="zh-CN" sz="1400" dirty="0"/>
              <a:t>）</a:t>
            </a:r>
          </a:p>
          <a:p>
            <a:r>
              <a:rPr lang="zh-CN" altLang="zh-CN" sz="1400" dirty="0"/>
              <a:t>（</a:t>
            </a:r>
            <a:r>
              <a:rPr lang="en-US" altLang="zh-CN" sz="1400" dirty="0"/>
              <a:t>C:6M:5Y:4K:0</a:t>
            </a:r>
            <a:r>
              <a:rPr lang="zh-CN" altLang="zh-CN" sz="1400" dirty="0"/>
              <a:t>）如图</a:t>
            </a:r>
            <a:r>
              <a:rPr lang="en-US" altLang="zh-CN" sz="1400" dirty="0"/>
              <a:t>7-22</a:t>
            </a:r>
            <a:r>
              <a:rPr lang="zh-CN" altLang="zh-CN" sz="1400" dirty="0"/>
              <a:t>，</a:t>
            </a:r>
            <a:r>
              <a:rPr lang="en-US" altLang="zh-CN" sz="1400" dirty="0"/>
              <a:t>7-23</a:t>
            </a:r>
            <a:r>
              <a:rPr lang="zh-CN" altLang="zh-CN" sz="1400" dirty="0"/>
              <a:t>所示，旋转角度为“</a:t>
            </a:r>
            <a:r>
              <a:rPr lang="en-US" altLang="zh-CN" sz="1400" dirty="0"/>
              <a:t>90</a:t>
            </a:r>
            <a:r>
              <a:rPr lang="zh-CN" altLang="zh-CN" sz="1400" dirty="0"/>
              <a:t>”度。效果如图</a:t>
            </a:r>
            <a:r>
              <a:rPr lang="en-US" altLang="zh-CN" sz="1400" dirty="0"/>
              <a:t>7-24</a:t>
            </a:r>
            <a:r>
              <a:rPr lang="zh-CN" altLang="zh-CN" sz="1400" dirty="0"/>
              <a:t>所示。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画布 440"/>
          <p:cNvGrpSpPr>
            <a:grpSpLocks/>
          </p:cNvGrpSpPr>
          <p:nvPr/>
        </p:nvGrpSpPr>
        <p:grpSpPr bwMode="auto">
          <a:xfrm>
            <a:off x="4270244" y="1891953"/>
            <a:ext cx="3104953" cy="1300990"/>
            <a:chOff x="2220" y="1591"/>
            <a:chExt cx="7878" cy="3436"/>
          </a:xfrm>
        </p:grpSpPr>
        <p:sp>
          <p:nvSpPr>
            <p:cNvPr id="26" name="AutoShape 16"/>
            <p:cNvSpPr>
              <a:spLocks noChangeArrowheads="1"/>
            </p:cNvSpPr>
            <p:nvPr/>
          </p:nvSpPr>
          <p:spPr bwMode="auto">
            <a:xfrm>
              <a:off x="2220" y="1591"/>
              <a:ext cx="7878" cy="3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5" name="图片 441" descr="7-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788"/>
              <a:ext cx="3573" cy="2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4" name="图片 442" descr="7-1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5" y="1751"/>
              <a:ext cx="3911" cy="25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文本框 444"/>
            <p:cNvSpPr txBox="1">
              <a:spLocks noChangeArrowheads="1"/>
            </p:cNvSpPr>
            <p:nvPr/>
          </p:nvSpPr>
          <p:spPr bwMode="auto">
            <a:xfrm>
              <a:off x="3057" y="4265"/>
              <a:ext cx="2508" cy="6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文本框 445"/>
            <p:cNvSpPr txBox="1">
              <a:spLocks noChangeArrowheads="1"/>
            </p:cNvSpPr>
            <p:nvPr/>
          </p:nvSpPr>
          <p:spPr bwMode="auto">
            <a:xfrm>
              <a:off x="7110" y="4264"/>
              <a:ext cx="2500" cy="6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7-19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26384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1" name="画布 211"/>
          <p:cNvGrpSpPr>
            <a:grpSpLocks noChangeAspect="1"/>
          </p:cNvGrpSpPr>
          <p:nvPr/>
        </p:nvGrpSpPr>
        <p:grpSpPr bwMode="auto">
          <a:xfrm>
            <a:off x="7424420" y="1663228"/>
            <a:ext cx="3729455" cy="1635650"/>
            <a:chOff x="2135" y="8987"/>
            <a:chExt cx="7426" cy="3257"/>
          </a:xfrm>
        </p:grpSpPr>
        <p:sp>
          <p:nvSpPr>
            <p:cNvPr id="32" name="AutoShape 26"/>
            <p:cNvSpPr>
              <a:spLocks noRot="1" noChangeAspect="1" noChangeArrowheads="1" noTextEdit="1"/>
            </p:cNvSpPr>
            <p:nvPr/>
          </p:nvSpPr>
          <p:spPr bwMode="auto">
            <a:xfrm>
              <a:off x="2135" y="8987"/>
              <a:ext cx="7426" cy="32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213"/>
            <p:cNvSpPr txBox="1">
              <a:spLocks noChangeArrowheads="1"/>
            </p:cNvSpPr>
            <p:nvPr/>
          </p:nvSpPr>
          <p:spPr bwMode="auto">
            <a:xfrm>
              <a:off x="3111" y="11393"/>
              <a:ext cx="1780" cy="5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4" name="文本框 215"/>
            <p:cNvSpPr txBox="1">
              <a:spLocks noChangeArrowheads="1"/>
            </p:cNvSpPr>
            <p:nvPr/>
          </p:nvSpPr>
          <p:spPr bwMode="auto">
            <a:xfrm>
              <a:off x="6650" y="11601"/>
              <a:ext cx="2196" cy="6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43" name="图片 446" descr="7-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9" y="9499"/>
              <a:ext cx="2910" cy="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2" name="图片 447" descr="7-2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2" y="10870"/>
              <a:ext cx="3739" cy="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0" y="28432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36" name="Group 39"/>
          <p:cNvGrpSpPr>
            <a:grpSpLocks noChangeAspect="1"/>
          </p:cNvGrpSpPr>
          <p:nvPr/>
        </p:nvGrpSpPr>
        <p:grpSpPr bwMode="auto">
          <a:xfrm>
            <a:off x="1675294" y="4713815"/>
            <a:ext cx="2133600" cy="1816100"/>
            <a:chOff x="1800" y="10620"/>
            <a:chExt cx="3360" cy="2861"/>
          </a:xfrm>
        </p:grpSpPr>
        <p:sp>
          <p:nvSpPr>
            <p:cNvPr id="37" name="AutoShape 42"/>
            <p:cNvSpPr>
              <a:spLocks noChangeAspect="1" noChangeArrowheads="1" noTextEdit="1"/>
            </p:cNvSpPr>
            <p:nvPr/>
          </p:nvSpPr>
          <p:spPr bwMode="auto">
            <a:xfrm>
              <a:off x="1800" y="10620"/>
              <a:ext cx="3360" cy="2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61" name="图片 515" descr="7-2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10738"/>
              <a:ext cx="3120" cy="21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219"/>
            <p:cNvSpPr txBox="1">
              <a:spLocks noChangeArrowheads="1"/>
            </p:cNvSpPr>
            <p:nvPr/>
          </p:nvSpPr>
          <p:spPr bwMode="auto">
            <a:xfrm>
              <a:off x="2485" y="13040"/>
              <a:ext cx="1956" cy="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39" name="Group 35"/>
          <p:cNvGrpSpPr>
            <a:grpSpLocks noChangeAspect="1"/>
          </p:cNvGrpSpPr>
          <p:nvPr/>
        </p:nvGrpSpPr>
        <p:grpSpPr bwMode="auto">
          <a:xfrm>
            <a:off x="4022182" y="4731969"/>
            <a:ext cx="2590800" cy="1817688"/>
            <a:chOff x="1800" y="1569"/>
            <a:chExt cx="4080" cy="2862"/>
          </a:xfrm>
        </p:grpSpPr>
        <p:sp>
          <p:nvSpPr>
            <p:cNvPr id="40" name="AutoShape 38"/>
            <p:cNvSpPr>
              <a:spLocks noChangeAspect="1" noChangeArrowheads="1" noTextEdit="1"/>
            </p:cNvSpPr>
            <p:nvPr/>
          </p:nvSpPr>
          <p:spPr bwMode="auto">
            <a:xfrm>
              <a:off x="1800" y="1569"/>
              <a:ext cx="4080" cy="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7" name="图片 514" descr="7-2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7" y="1711"/>
              <a:ext cx="2892" cy="2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文本框 221"/>
            <p:cNvSpPr txBox="1">
              <a:spLocks noChangeArrowheads="1"/>
            </p:cNvSpPr>
            <p:nvPr/>
          </p:nvSpPr>
          <p:spPr bwMode="auto">
            <a:xfrm>
              <a:off x="2957" y="3952"/>
              <a:ext cx="1725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3" name="画布 217"/>
          <p:cNvGrpSpPr>
            <a:grpSpLocks noChangeAspect="1"/>
          </p:cNvGrpSpPr>
          <p:nvPr/>
        </p:nvGrpSpPr>
        <p:grpSpPr bwMode="auto">
          <a:xfrm>
            <a:off x="7321989" y="4759538"/>
            <a:ext cx="1793875" cy="1976437"/>
            <a:chOff x="2361" y="5541"/>
            <a:chExt cx="2448" cy="2697"/>
          </a:xfrm>
        </p:grpSpPr>
        <p:sp>
          <p:nvSpPr>
            <p:cNvPr id="44" name="AutoShape 34"/>
            <p:cNvSpPr>
              <a:spLocks noRot="1" noChangeAspect="1" noChangeArrowheads="1" noTextEdit="1"/>
            </p:cNvSpPr>
            <p:nvPr/>
          </p:nvSpPr>
          <p:spPr bwMode="auto">
            <a:xfrm>
              <a:off x="2361" y="5541"/>
              <a:ext cx="2448" cy="2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223"/>
            <p:cNvSpPr txBox="1">
              <a:spLocks noChangeArrowheads="1"/>
            </p:cNvSpPr>
            <p:nvPr/>
          </p:nvSpPr>
          <p:spPr bwMode="auto">
            <a:xfrm>
              <a:off x="2723" y="7701"/>
              <a:ext cx="1541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7-24</a:t>
              </a:r>
              <a:endPara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5152" name="图片 454" descr="7-2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5" y="5609"/>
              <a:ext cx="2186" cy="2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0" y="22733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0" y="40909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0" y="60674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87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80728"/>
            <a:ext cx="11593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】复制一份矩形图形适当缩小，添加渐变颜色分别（</a:t>
            </a:r>
            <a:r>
              <a:rPr lang="en-US" altLang="zh-CN" sz="1400" dirty="0"/>
              <a:t>C:40M:32Y:31K:0</a:t>
            </a:r>
            <a:r>
              <a:rPr lang="zh-CN" altLang="zh-CN" sz="1400" dirty="0"/>
              <a:t>）， （</a:t>
            </a:r>
            <a:r>
              <a:rPr lang="en-US" altLang="zh-CN" sz="1400" dirty="0"/>
              <a:t>C:81M:78Y:76K:56</a:t>
            </a:r>
            <a:r>
              <a:rPr lang="zh-CN" altLang="zh-CN" sz="1400" dirty="0"/>
              <a:t>）如图</a:t>
            </a:r>
            <a:r>
              <a:rPr lang="en-US" altLang="zh-CN" sz="1400" dirty="0"/>
              <a:t>7-25</a:t>
            </a:r>
            <a:r>
              <a:rPr lang="zh-CN" altLang="zh-CN" sz="1400" dirty="0"/>
              <a:t>，</a:t>
            </a:r>
            <a:r>
              <a:rPr lang="en-US" altLang="zh-CN" sz="1400" dirty="0"/>
              <a:t>7-26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7-27</a:t>
            </a:r>
            <a:r>
              <a:rPr lang="zh-CN" altLang="zh-CN" sz="1400" dirty="0"/>
              <a:t>所示</a:t>
            </a:r>
            <a:endParaRPr lang="zh-CN" altLang="en-US" sz="1400" dirty="0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61" name="图片 452" descr="7-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75" y="1335087"/>
            <a:ext cx="1690687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图片 453" descr="7-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51" y="1306512"/>
            <a:ext cx="1824037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图片 451" descr="7-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991" y="1335087"/>
            <a:ext cx="141287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227"/>
          <p:cNvSpPr txBox="1">
            <a:spLocks noChangeArrowheads="1"/>
          </p:cNvSpPr>
          <p:nvPr/>
        </p:nvSpPr>
        <p:spPr bwMode="auto">
          <a:xfrm>
            <a:off x="838944" y="2632075"/>
            <a:ext cx="1111250" cy="24923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7-25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文本框 229"/>
          <p:cNvSpPr txBox="1">
            <a:spLocks noChangeArrowheads="1"/>
          </p:cNvSpPr>
          <p:nvPr/>
        </p:nvSpPr>
        <p:spPr bwMode="auto">
          <a:xfrm>
            <a:off x="2958159" y="2782460"/>
            <a:ext cx="1228725" cy="2682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7-26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文本框 231"/>
          <p:cNvSpPr txBox="1">
            <a:spLocks noChangeArrowheads="1"/>
          </p:cNvSpPr>
          <p:nvPr/>
        </p:nvSpPr>
        <p:spPr bwMode="auto">
          <a:xfrm>
            <a:off x="4652540" y="2756693"/>
            <a:ext cx="993775" cy="3222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7-27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2933" y="2917824"/>
            <a:ext cx="11408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】点击左侧“多边形工具”把属性栏“点数及边数”调整为“</a:t>
            </a:r>
            <a:r>
              <a:rPr lang="en-US" altLang="zh-CN" sz="1400" dirty="0"/>
              <a:t>3</a:t>
            </a:r>
            <a:r>
              <a:rPr lang="zh-CN" altLang="zh-CN" sz="1400" dirty="0"/>
              <a:t>”边框为黑色，宽度为“</a:t>
            </a:r>
            <a:r>
              <a:rPr lang="en-US" altLang="zh-CN" sz="1400" dirty="0"/>
              <a:t>0.25mm</a:t>
            </a:r>
            <a:r>
              <a:rPr lang="zh-CN" altLang="zh-CN" sz="1400" dirty="0"/>
              <a:t>”绘制三角形轮廓图形，如图</a:t>
            </a:r>
            <a:r>
              <a:rPr lang="en-US" altLang="zh-CN" sz="1400" dirty="0"/>
              <a:t>7-28</a:t>
            </a:r>
            <a:r>
              <a:rPr lang="zh-CN" altLang="zh-CN" sz="1400" dirty="0"/>
              <a:t>所示，将颜色填充为（</a:t>
            </a:r>
            <a:r>
              <a:rPr lang="en-US" altLang="zh-CN" sz="1400" dirty="0"/>
              <a:t>C:0M:40Y:60K:0</a:t>
            </a:r>
            <a:r>
              <a:rPr lang="zh-CN" altLang="zh-CN" sz="1400" dirty="0"/>
              <a:t>）， 如图</a:t>
            </a:r>
            <a:r>
              <a:rPr lang="en-US" altLang="zh-CN" sz="1400" dirty="0"/>
              <a:t>7-29</a:t>
            </a:r>
            <a:r>
              <a:rPr lang="zh-CN" altLang="zh-CN" sz="1400" dirty="0"/>
              <a:t>所示，然后执行“对象</a:t>
            </a:r>
            <a:r>
              <a:rPr lang="en-US" altLang="zh-CN" sz="1400" dirty="0"/>
              <a:t>&gt;</a:t>
            </a:r>
            <a:r>
              <a:rPr lang="zh-CN" altLang="zh-CN" sz="1400" dirty="0"/>
              <a:t>变换”命令，选择变换角度为“</a:t>
            </a:r>
            <a:r>
              <a:rPr lang="en-US" altLang="zh-CN" sz="1400" dirty="0"/>
              <a:t>90</a:t>
            </a:r>
            <a:r>
              <a:rPr lang="zh-CN" altLang="zh-CN" sz="1400" dirty="0"/>
              <a:t>”度，效果如图</a:t>
            </a:r>
            <a:r>
              <a:rPr lang="en-US" altLang="zh-CN" sz="1400" dirty="0"/>
              <a:t>7-30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pic>
        <p:nvPicPr>
          <p:cNvPr id="2067" name="图片 457" descr="7-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866" y="1335087"/>
            <a:ext cx="153987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图片 456" descr="7-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335" y="1281112"/>
            <a:ext cx="15351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图片 455" descr="7-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543" y="1281112"/>
            <a:ext cx="22034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235"/>
          <p:cNvSpPr txBox="1">
            <a:spLocks noChangeArrowheads="1"/>
          </p:cNvSpPr>
          <p:nvPr/>
        </p:nvSpPr>
        <p:spPr bwMode="auto">
          <a:xfrm>
            <a:off x="5937102" y="2727325"/>
            <a:ext cx="971550" cy="2809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7-28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文本框 237"/>
          <p:cNvSpPr txBox="1">
            <a:spLocks noChangeArrowheads="1"/>
          </p:cNvSpPr>
          <p:nvPr/>
        </p:nvSpPr>
        <p:spPr bwMode="auto">
          <a:xfrm>
            <a:off x="7607311" y="2641032"/>
            <a:ext cx="1258887" cy="2682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7-29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240"/>
          <p:cNvSpPr txBox="1">
            <a:spLocks noChangeArrowheads="1"/>
          </p:cNvSpPr>
          <p:nvPr/>
        </p:nvSpPr>
        <p:spPr bwMode="auto">
          <a:xfrm>
            <a:off x="10203631" y="2703534"/>
            <a:ext cx="1046163" cy="2857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2551" y="3443110"/>
            <a:ext cx="113052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】单击“矩形工具”选择“圆角”，角度为“</a:t>
            </a:r>
            <a:r>
              <a:rPr lang="en-US" altLang="zh-CN" sz="1400" dirty="0"/>
              <a:t>3mm</a:t>
            </a:r>
            <a:r>
              <a:rPr lang="zh-CN" altLang="zh-CN" sz="1400" dirty="0"/>
              <a:t>”，边框为“无”，在页面下方绘制矩形，如图</a:t>
            </a:r>
            <a:r>
              <a:rPr lang="en-US" altLang="zh-CN" sz="1400" dirty="0"/>
              <a:t>7-31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7" name="Rectangle 2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画布 242"/>
          <p:cNvGrpSpPr>
            <a:grpSpLocks noChangeAspect="1"/>
          </p:cNvGrpSpPr>
          <p:nvPr/>
        </p:nvGrpSpPr>
        <p:grpSpPr bwMode="auto">
          <a:xfrm>
            <a:off x="-957609" y="3625760"/>
            <a:ext cx="5273675" cy="1897063"/>
            <a:chOff x="2361" y="7015"/>
            <a:chExt cx="7200" cy="2590"/>
          </a:xfrm>
        </p:grpSpPr>
        <p:sp>
          <p:nvSpPr>
            <p:cNvPr id="19" name="AutoShape 28"/>
            <p:cNvSpPr>
              <a:spLocks noRot="1" noChangeAspect="1" noChangeArrowheads="1" noTextEdit="1"/>
            </p:cNvSpPr>
            <p:nvPr/>
          </p:nvSpPr>
          <p:spPr bwMode="auto">
            <a:xfrm>
              <a:off x="2361" y="7015"/>
              <a:ext cx="7200" cy="2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244"/>
            <p:cNvSpPr txBox="1">
              <a:spLocks noChangeArrowheads="1"/>
            </p:cNvSpPr>
            <p:nvPr/>
          </p:nvSpPr>
          <p:spPr bwMode="auto">
            <a:xfrm>
              <a:off x="5115" y="9201"/>
              <a:ext cx="1679" cy="4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7-31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74" name="图片 458" descr="7-3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" y="7171"/>
              <a:ext cx="3052" cy="2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266700" y="23542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6628" y="5374866"/>
            <a:ext cx="112611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Step08</a:t>
            </a:r>
            <a:r>
              <a:rPr lang="zh-CN" altLang="zh-CN" sz="1400" dirty="0" smtClean="0"/>
              <a:t>】打开“颜色填充”将矩形填充渐变颜色，分别为（</a:t>
            </a:r>
            <a:r>
              <a:rPr lang="en-US" altLang="zh-CN" sz="1400" dirty="0" smtClean="0"/>
              <a:t>C:6M:5Y:4K:0</a:t>
            </a:r>
            <a:r>
              <a:rPr lang="zh-CN" altLang="zh-CN" sz="1400" dirty="0" smtClean="0"/>
              <a:t>）（</a:t>
            </a:r>
            <a:r>
              <a:rPr lang="en-US" altLang="zh-CN" sz="1400" dirty="0" smtClean="0"/>
              <a:t>C:81M:78Y:76K:56</a:t>
            </a:r>
            <a:r>
              <a:rPr lang="zh-CN" altLang="zh-CN" sz="1400" dirty="0" smtClean="0"/>
              <a:t>）旋转角度为“</a:t>
            </a:r>
            <a:r>
              <a:rPr lang="en-US" altLang="zh-CN" sz="1400" dirty="0" smtClean="0"/>
              <a:t>90</a:t>
            </a:r>
            <a:r>
              <a:rPr lang="zh-CN" altLang="zh-CN" sz="1400" dirty="0" smtClean="0"/>
              <a:t>”度。效果如图</a:t>
            </a:r>
            <a:r>
              <a:rPr lang="en-US" altLang="zh-CN" sz="1400" dirty="0" smtClean="0"/>
              <a:t>7-32</a:t>
            </a:r>
            <a:r>
              <a:rPr lang="zh-CN" altLang="zh-CN" sz="1400" dirty="0" smtClean="0"/>
              <a:t>所示。</a:t>
            </a:r>
            <a:endParaRPr lang="zh-CN" altLang="en-US" sz="1400" dirty="0"/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4" name="画布 246"/>
          <p:cNvGrpSpPr>
            <a:grpSpLocks noChangeAspect="1"/>
          </p:cNvGrpSpPr>
          <p:nvPr/>
        </p:nvGrpSpPr>
        <p:grpSpPr bwMode="auto">
          <a:xfrm>
            <a:off x="1806153" y="3651502"/>
            <a:ext cx="4130949" cy="1651385"/>
            <a:chOff x="2361" y="1722"/>
            <a:chExt cx="7200" cy="2878"/>
          </a:xfrm>
        </p:grpSpPr>
        <p:sp>
          <p:nvSpPr>
            <p:cNvPr id="25" name="AutoShape 35"/>
            <p:cNvSpPr>
              <a:spLocks noRot="1" noChangeAspect="1" noChangeArrowheads="1" noTextEdit="1"/>
            </p:cNvSpPr>
            <p:nvPr/>
          </p:nvSpPr>
          <p:spPr bwMode="auto">
            <a:xfrm>
              <a:off x="2361" y="1722"/>
              <a:ext cx="7200" cy="2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文本框 248"/>
            <p:cNvSpPr txBox="1">
              <a:spLocks noChangeArrowheads="1"/>
            </p:cNvSpPr>
            <p:nvPr/>
          </p:nvSpPr>
          <p:spPr bwMode="auto">
            <a:xfrm>
              <a:off x="5046" y="4121"/>
              <a:ext cx="1748" cy="4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7-32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81" name="图片 459" descr="7-3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" y="1866"/>
              <a:ext cx="3389" cy="2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266700" y="2565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1217" y="5684978"/>
            <a:ext cx="11410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Step09</a:t>
            </a:r>
            <a:r>
              <a:rPr lang="zh-CN" altLang="zh-CN" sz="1400" dirty="0" smtClean="0"/>
              <a:t>】选择“矩形工具”选择“圆角”，角度为“</a:t>
            </a:r>
            <a:r>
              <a:rPr lang="en-US" altLang="zh-CN" sz="1400" dirty="0" smtClean="0"/>
              <a:t>3mm</a:t>
            </a:r>
            <a:r>
              <a:rPr lang="zh-CN" altLang="zh-CN" sz="1400" dirty="0" smtClean="0"/>
              <a:t>”，边框为“无”，在页面下方绘制矩形，如图</a:t>
            </a:r>
            <a:r>
              <a:rPr lang="en-US" altLang="zh-CN" sz="1400" dirty="0" smtClean="0"/>
              <a:t>7-33</a:t>
            </a:r>
            <a:r>
              <a:rPr lang="zh-CN" altLang="zh-CN" sz="1400" dirty="0" smtClean="0"/>
              <a:t>所示，打开“颜色填充”将矩形填充渐变颜色，分别为（</a:t>
            </a:r>
            <a:r>
              <a:rPr lang="en-US" altLang="zh-CN" sz="1400" dirty="0" smtClean="0"/>
              <a:t>C:0M:0Y:0K:0</a:t>
            </a:r>
            <a:r>
              <a:rPr lang="zh-CN" altLang="zh-CN" sz="1400" dirty="0" smtClean="0"/>
              <a:t>）（</a:t>
            </a:r>
            <a:r>
              <a:rPr lang="en-US" altLang="zh-CN" sz="1400" dirty="0" smtClean="0"/>
              <a:t>C:7M:52Y:79K:0</a:t>
            </a:r>
            <a:r>
              <a:rPr lang="zh-CN" altLang="zh-CN" sz="1400" dirty="0" smtClean="0"/>
              <a:t>）旋转角度为“</a:t>
            </a:r>
            <a:r>
              <a:rPr lang="en-US" altLang="zh-CN" sz="1400" dirty="0" smtClean="0"/>
              <a:t>90</a:t>
            </a:r>
            <a:r>
              <a:rPr lang="zh-CN" altLang="zh-CN" sz="1400" dirty="0" smtClean="0"/>
              <a:t>”度，如图</a:t>
            </a:r>
            <a:r>
              <a:rPr lang="en-US" altLang="zh-CN" sz="1400" dirty="0" smtClean="0"/>
              <a:t>7-34</a:t>
            </a:r>
            <a:r>
              <a:rPr lang="zh-CN" altLang="zh-CN" sz="1400" dirty="0" smtClean="0"/>
              <a:t>所示，效果如图</a:t>
            </a:r>
            <a:r>
              <a:rPr lang="en-US" altLang="zh-CN" sz="1400" dirty="0" smtClean="0"/>
              <a:t>7-35</a:t>
            </a:r>
            <a:r>
              <a:rPr lang="zh-CN" altLang="zh-CN" sz="1400" dirty="0" smtClean="0"/>
              <a:t>所示。</a:t>
            </a:r>
            <a:endParaRPr lang="zh-CN" altLang="zh-CN" sz="1400" dirty="0"/>
          </a:p>
        </p:txBody>
      </p:sp>
      <p:pic>
        <p:nvPicPr>
          <p:cNvPr id="2087" name="图片 462" descr="7-3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165" y="3717144"/>
            <a:ext cx="199548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52"/>
          <p:cNvSpPr txBox="1">
            <a:spLocks noChangeArrowheads="1"/>
          </p:cNvSpPr>
          <p:nvPr/>
        </p:nvSpPr>
        <p:spPr bwMode="auto">
          <a:xfrm>
            <a:off x="5265737" y="5028039"/>
            <a:ext cx="985838" cy="293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89" name="图片 461" descr="7-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439" y="3734129"/>
            <a:ext cx="170815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254"/>
          <p:cNvSpPr txBox="1">
            <a:spLocks noChangeArrowheads="1"/>
          </p:cNvSpPr>
          <p:nvPr/>
        </p:nvSpPr>
        <p:spPr bwMode="auto">
          <a:xfrm>
            <a:off x="7122383" y="5089638"/>
            <a:ext cx="1338262" cy="293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91" name="图片 460" descr="7-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198" y="3750887"/>
            <a:ext cx="200977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256"/>
          <p:cNvSpPr txBox="1">
            <a:spLocks noChangeArrowheads="1"/>
          </p:cNvSpPr>
          <p:nvPr/>
        </p:nvSpPr>
        <p:spPr bwMode="auto">
          <a:xfrm>
            <a:off x="9221357" y="5083428"/>
            <a:ext cx="1449388" cy="2635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7-35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2949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3722</TotalTime>
  <Words>3117</Words>
  <Application>Microsoft Office PowerPoint</Application>
  <PresentationFormat>自定义</PresentationFormat>
  <Paragraphs>241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Windows 用户</cp:lastModifiedBy>
  <cp:revision>771</cp:revision>
  <dcterms:modified xsi:type="dcterms:W3CDTF">2018-05-24T12:05:23Z</dcterms:modified>
</cp:coreProperties>
</file>